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7" r:id="rId4"/>
  </p:sldMasterIdLst>
  <p:sldIdLst>
    <p:sldId id="348" r:id="rId5"/>
    <p:sldId id="352" r:id="rId6"/>
    <p:sldId id="349" r:id="rId7"/>
    <p:sldId id="333" r:id="rId8"/>
    <p:sldId id="265" r:id="rId9"/>
    <p:sldId id="285" r:id="rId10"/>
    <p:sldId id="350" r:id="rId11"/>
    <p:sldId id="342" r:id="rId12"/>
    <p:sldId id="263" r:id="rId13"/>
    <p:sldId id="345" r:id="rId14"/>
    <p:sldId id="353" r:id="rId15"/>
    <p:sldId id="343" r:id="rId16"/>
    <p:sldId id="351" r:id="rId17"/>
    <p:sldId id="344" r:id="rId18"/>
    <p:sldId id="347" r:id="rId19"/>
    <p:sldId id="34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3" autoAdjust="0"/>
    <p:restoredTop sz="94634" autoAdjust="0"/>
  </p:normalViewPr>
  <p:slideViewPr>
    <p:cSldViewPr snapToGrid="0">
      <p:cViewPr varScale="1">
        <p:scale>
          <a:sx n="91" d="100"/>
          <a:sy n="91" d="100"/>
        </p:scale>
        <p:origin x="62"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23A434-DDA9-4805-8934-A26E2FB0C89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001773D-502A-48B3-80E0-A4FA8A426C17}">
      <dgm:prSet/>
      <dgm:spPr/>
      <dgm:t>
        <a:bodyPr/>
        <a:lstStyle/>
        <a:p>
          <a:r>
            <a:rPr lang="en-US" dirty="0"/>
            <a:t>Stock market has become a “hot” investment channel not only for experts but also for any individual investor. Stock market is always risky. In order to achieve high profits, the investors need to thoroughly understand the market and have knowledge of the business including industry outlook, business strategies, financial situation, relationship and effects between stocks and market. Moreover, there are many other methods to help the investor analysis the stock market.</a:t>
          </a:r>
        </a:p>
      </dgm:t>
    </dgm:pt>
    <dgm:pt modelId="{460AFDE8-0022-4B91-BFAB-2FFAE40C59EF}" type="parTrans" cxnId="{F4A299CC-7000-406D-9902-666F60FB30B1}">
      <dgm:prSet/>
      <dgm:spPr/>
      <dgm:t>
        <a:bodyPr/>
        <a:lstStyle/>
        <a:p>
          <a:endParaRPr lang="en-US"/>
        </a:p>
      </dgm:t>
    </dgm:pt>
    <dgm:pt modelId="{47239531-F87B-4FEA-8A97-4A86E0E675A0}" type="sibTrans" cxnId="{F4A299CC-7000-406D-9902-666F60FB30B1}">
      <dgm:prSet/>
      <dgm:spPr/>
      <dgm:t>
        <a:bodyPr/>
        <a:lstStyle/>
        <a:p>
          <a:endParaRPr lang="en-US"/>
        </a:p>
      </dgm:t>
    </dgm:pt>
    <dgm:pt modelId="{C9A26106-35BD-4CAC-8179-DF1F38841BAD}">
      <dgm:prSet/>
      <dgm:spPr/>
      <dgm:t>
        <a:bodyPr/>
        <a:lstStyle/>
        <a:p>
          <a:r>
            <a:rPr lang="en-US"/>
            <a:t>Time-series analysis and forecasting is one of the popular statistical method used for stock price prediction nowadays. There are many algorithms for time series data such as moving average, exponential smoothing, ARIMA, neuron network models (RNN, LSTM). Depending on the series data features, we can use the proper time-series techniques to apply for forecasting. </a:t>
          </a:r>
        </a:p>
      </dgm:t>
    </dgm:pt>
    <dgm:pt modelId="{47BC7750-F3D5-4CE3-82D3-897B66128EA8}" type="parTrans" cxnId="{E5CB3E8B-FC0D-44AA-A54F-22E24F09C121}">
      <dgm:prSet/>
      <dgm:spPr/>
      <dgm:t>
        <a:bodyPr/>
        <a:lstStyle/>
        <a:p>
          <a:endParaRPr lang="en-US"/>
        </a:p>
      </dgm:t>
    </dgm:pt>
    <dgm:pt modelId="{2B1F2659-29C5-4CA9-8230-382AB86876B4}" type="sibTrans" cxnId="{E5CB3E8B-FC0D-44AA-A54F-22E24F09C121}">
      <dgm:prSet/>
      <dgm:spPr/>
      <dgm:t>
        <a:bodyPr/>
        <a:lstStyle/>
        <a:p>
          <a:endParaRPr lang="en-US"/>
        </a:p>
      </dgm:t>
    </dgm:pt>
    <dgm:pt modelId="{94036CA9-DC7C-4271-86EE-C504B9A3090B}" type="pres">
      <dgm:prSet presAssocID="{0223A434-DDA9-4805-8934-A26E2FB0C890}" presName="linear" presStyleCnt="0">
        <dgm:presLayoutVars>
          <dgm:animLvl val="lvl"/>
          <dgm:resizeHandles val="exact"/>
        </dgm:presLayoutVars>
      </dgm:prSet>
      <dgm:spPr/>
    </dgm:pt>
    <dgm:pt modelId="{A11DB3E4-73B9-4905-9A2C-E37A7A157398}" type="pres">
      <dgm:prSet presAssocID="{A001773D-502A-48B3-80E0-A4FA8A426C17}" presName="parentText" presStyleLbl="node1" presStyleIdx="0" presStyleCnt="2">
        <dgm:presLayoutVars>
          <dgm:chMax val="0"/>
          <dgm:bulletEnabled val="1"/>
        </dgm:presLayoutVars>
      </dgm:prSet>
      <dgm:spPr/>
    </dgm:pt>
    <dgm:pt modelId="{14178047-4939-4016-9EB8-7A26A94BD5F4}" type="pres">
      <dgm:prSet presAssocID="{47239531-F87B-4FEA-8A97-4A86E0E675A0}" presName="spacer" presStyleCnt="0"/>
      <dgm:spPr/>
    </dgm:pt>
    <dgm:pt modelId="{8A27B7A9-527D-4C7A-BC32-726729D4BEEB}" type="pres">
      <dgm:prSet presAssocID="{C9A26106-35BD-4CAC-8179-DF1F38841BAD}" presName="parentText" presStyleLbl="node1" presStyleIdx="1" presStyleCnt="2">
        <dgm:presLayoutVars>
          <dgm:chMax val="0"/>
          <dgm:bulletEnabled val="1"/>
        </dgm:presLayoutVars>
      </dgm:prSet>
      <dgm:spPr/>
    </dgm:pt>
  </dgm:ptLst>
  <dgm:cxnLst>
    <dgm:cxn modelId="{F405FF61-AF4B-459F-9D62-02381DEE1FF8}" type="presOf" srcId="{0223A434-DDA9-4805-8934-A26E2FB0C890}" destId="{94036CA9-DC7C-4271-86EE-C504B9A3090B}" srcOrd="0" destOrd="0" presId="urn:microsoft.com/office/officeart/2005/8/layout/vList2"/>
    <dgm:cxn modelId="{D7044565-EF8A-4085-AE77-64BC11527540}" type="presOf" srcId="{C9A26106-35BD-4CAC-8179-DF1F38841BAD}" destId="{8A27B7A9-527D-4C7A-BC32-726729D4BEEB}" srcOrd="0" destOrd="0" presId="urn:microsoft.com/office/officeart/2005/8/layout/vList2"/>
    <dgm:cxn modelId="{A1B11A4A-30FA-4E0B-BCD1-42B37F5B7DEE}" type="presOf" srcId="{A001773D-502A-48B3-80E0-A4FA8A426C17}" destId="{A11DB3E4-73B9-4905-9A2C-E37A7A157398}" srcOrd="0" destOrd="0" presId="urn:microsoft.com/office/officeart/2005/8/layout/vList2"/>
    <dgm:cxn modelId="{E5CB3E8B-FC0D-44AA-A54F-22E24F09C121}" srcId="{0223A434-DDA9-4805-8934-A26E2FB0C890}" destId="{C9A26106-35BD-4CAC-8179-DF1F38841BAD}" srcOrd="1" destOrd="0" parTransId="{47BC7750-F3D5-4CE3-82D3-897B66128EA8}" sibTransId="{2B1F2659-29C5-4CA9-8230-382AB86876B4}"/>
    <dgm:cxn modelId="{F4A299CC-7000-406D-9902-666F60FB30B1}" srcId="{0223A434-DDA9-4805-8934-A26E2FB0C890}" destId="{A001773D-502A-48B3-80E0-A4FA8A426C17}" srcOrd="0" destOrd="0" parTransId="{460AFDE8-0022-4B91-BFAB-2FFAE40C59EF}" sibTransId="{47239531-F87B-4FEA-8A97-4A86E0E675A0}"/>
    <dgm:cxn modelId="{1B9D881B-C949-4B78-9DF8-6AA4F71F53BE}" type="presParOf" srcId="{94036CA9-DC7C-4271-86EE-C504B9A3090B}" destId="{A11DB3E4-73B9-4905-9A2C-E37A7A157398}" srcOrd="0" destOrd="0" presId="urn:microsoft.com/office/officeart/2005/8/layout/vList2"/>
    <dgm:cxn modelId="{B9782081-D3B4-4B65-994D-0242409E1F8F}" type="presParOf" srcId="{94036CA9-DC7C-4271-86EE-C504B9A3090B}" destId="{14178047-4939-4016-9EB8-7A26A94BD5F4}" srcOrd="1" destOrd="0" presId="urn:microsoft.com/office/officeart/2005/8/layout/vList2"/>
    <dgm:cxn modelId="{EC51FD62-72F1-41FE-A334-140E5B3BD75A}" type="presParOf" srcId="{94036CA9-DC7C-4271-86EE-C504B9A3090B}" destId="{8A27B7A9-527D-4C7A-BC32-726729D4BEE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DB3E4-73B9-4905-9A2C-E37A7A157398}">
      <dsp:nvSpPr>
        <dsp:cNvPr id="0" name=""/>
        <dsp:cNvSpPr/>
      </dsp:nvSpPr>
      <dsp:spPr>
        <a:xfrm>
          <a:off x="0" y="1245"/>
          <a:ext cx="10058399" cy="185328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Stock market has become a “hot” investment channel not only for experts but also for any individual investor. Stock market is always risky. In order to achieve high profits, the investors need to thoroughly understand the market and have knowledge of the business including industry outlook, business strategies, financial situation, relationship and effects between stocks and market. Moreover, there are many other methods to help the investor analysis the stock market.</a:t>
          </a:r>
        </a:p>
      </dsp:txBody>
      <dsp:txXfrm>
        <a:off x="90470" y="91715"/>
        <a:ext cx="9877459" cy="1672340"/>
      </dsp:txXfrm>
    </dsp:sp>
    <dsp:sp modelId="{8A27B7A9-527D-4C7A-BC32-726729D4BEEB}">
      <dsp:nvSpPr>
        <dsp:cNvPr id="0" name=""/>
        <dsp:cNvSpPr/>
      </dsp:nvSpPr>
      <dsp:spPr>
        <a:xfrm>
          <a:off x="0" y="1906365"/>
          <a:ext cx="10058399" cy="185328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Time-series analysis and forecasting is one of the popular statistical method used for stock price prediction nowadays. There are many algorithms for time series data such as moving average, exponential smoothing, ARIMA, neuron network models (RNN, LSTM). Depending on the series data features, we can use the proper time-series techniques to apply for forecasting. </a:t>
          </a:r>
        </a:p>
      </dsp:txBody>
      <dsp:txXfrm>
        <a:off x="90470" y="1996835"/>
        <a:ext cx="9877459" cy="167234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6/16/2021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Oval 10">
            <a:extLst>
              <a:ext uri="{FF2B5EF4-FFF2-40B4-BE49-F238E27FC236}">
                <a16:creationId xmlns:a16="http://schemas.microsoft.com/office/drawing/2014/main" id="{68EC5FC9-F7D0-0141-850B-7623CA81A77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B8F839E6-7F1F-6E4D-B83C-F5DA99E98229}"/>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EACA50E-A3A8-9D41-B30C-03B00FB2DEF0}"/>
              </a:ext>
            </a:extLst>
          </p:cNvPr>
          <p:cNvSpPr/>
          <p:nvPr userDrawn="1"/>
        </p:nvSpPr>
        <p:spPr>
          <a:xfrm>
            <a:off x="5664569" y="541205"/>
            <a:ext cx="283407" cy="283407"/>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A92073B-F20B-034A-BC3A-9B993F0DD0BA}"/>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4091F50-D240-B145-B0B1-DAEDDFDE34AD}"/>
              </a:ext>
            </a:extLst>
          </p:cNvPr>
          <p:cNvSpPr/>
          <p:nvPr userDrawn="1"/>
        </p:nvSpPr>
        <p:spPr>
          <a:xfrm>
            <a:off x="0" y="-1994"/>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27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71DAD948-6707-714E-9E8F-26A36F4AE20E}"/>
              </a:ext>
            </a:extLst>
          </p:cNvPr>
          <p:cNvSpPr/>
          <p:nvPr userDrawn="1"/>
        </p:nvSpPr>
        <p:spPr>
          <a:xfrm>
            <a:off x="10429390" y="360726"/>
            <a:ext cx="1035859" cy="1035859"/>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5F81511-AC79-6748-869A-9982CD568B16}"/>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A6F72D4E-9F4D-6341-9F9E-63E01AF59B47}"/>
              </a:ext>
            </a:extLst>
          </p:cNvPr>
          <p:cNvSpPr>
            <a:spLocks noGrp="1"/>
          </p:cNvSpPr>
          <p:nvPr>
            <p:ph type="pic" sz="quarter" idx="13"/>
          </p:nvPr>
        </p:nvSpPr>
        <p:spPr>
          <a:xfrm>
            <a:off x="5654414" y="265113"/>
            <a:ext cx="6089650" cy="6089650"/>
          </a:xfrm>
          <a:prstGeom prst="ellipse">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4EDE50D6-574B-40AF-946F-D52A04ADE379}" type="datetime1">
              <a:rPr lang="en-US" smtClean="0"/>
              <a:t>6/16/2021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
        <p:nvSpPr>
          <p:cNvPr id="18" name="Content Placeholder 2">
            <a:extLst>
              <a:ext uri="{FF2B5EF4-FFF2-40B4-BE49-F238E27FC236}">
                <a16:creationId xmlns:a16="http://schemas.microsoft.com/office/drawing/2014/main" id="{A2F758DC-4792-1D42-83A8-ED4E6CD5F7E3}"/>
              </a:ext>
            </a:extLst>
          </p:cNvPr>
          <p:cNvSpPr>
            <a:spLocks noGrp="1"/>
          </p:cNvSpPr>
          <p:nvPr>
            <p:ph sz="half" idx="1"/>
          </p:nvPr>
        </p:nvSpPr>
        <p:spPr>
          <a:xfrm>
            <a:off x="1097279" y="2322728"/>
            <a:ext cx="4144096" cy="4032225"/>
          </a:xfrm>
        </p:spPr>
        <p:txBody>
          <a:bodyPr anchor="t">
            <a:normAutofit/>
          </a:bodyPr>
          <a:lstStyle>
            <a:lvl1pPr>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Oval 10">
            <a:extLst>
              <a:ext uri="{FF2B5EF4-FFF2-40B4-BE49-F238E27FC236}">
                <a16:creationId xmlns:a16="http://schemas.microsoft.com/office/drawing/2014/main" id="{2CB8633A-7C70-3C48-8FEE-69941AF2B466}"/>
              </a:ext>
            </a:extLst>
          </p:cNvPr>
          <p:cNvSpPr/>
          <p:nvPr userDrawn="1"/>
        </p:nvSpPr>
        <p:spPr>
          <a:xfrm>
            <a:off x="5535466" y="5600935"/>
            <a:ext cx="643415" cy="643415"/>
          </a:xfrm>
          <a:prstGeom prst="ellipse">
            <a:avLst/>
          </a:prstGeom>
          <a:noFill/>
          <a:ln w="381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3B967D9-597D-E14A-AE80-4C3877655FB2}"/>
              </a:ext>
            </a:extLst>
          </p:cNvPr>
          <p:cNvSpPr/>
          <p:nvPr userDrawn="1"/>
        </p:nvSpPr>
        <p:spPr>
          <a:xfrm>
            <a:off x="5664569" y="541205"/>
            <a:ext cx="283407" cy="283407"/>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B7114435-8CC0-E744-B541-8EF28B774ECF}"/>
              </a:ext>
            </a:extLst>
          </p:cNvPr>
          <p:cNvSpPr/>
          <p:nvPr userDrawn="1"/>
        </p:nvSpPr>
        <p:spPr>
          <a:xfrm flipV="1">
            <a:off x="11885583" y="3453319"/>
            <a:ext cx="167338" cy="167338"/>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BB844B6D-9772-1D4A-A22A-19F6A1250CD6}"/>
              </a:ext>
            </a:extLst>
          </p:cNvPr>
          <p:cNvGrpSpPr/>
          <p:nvPr userDrawn="1"/>
        </p:nvGrpSpPr>
        <p:grpSpPr>
          <a:xfrm rot="5400000">
            <a:off x="-21619" y="1088453"/>
            <a:ext cx="910099" cy="99010"/>
            <a:chOff x="622418" y="280927"/>
            <a:chExt cx="2335705" cy="254101"/>
          </a:xfrm>
        </p:grpSpPr>
        <p:sp>
          <p:nvSpPr>
            <p:cNvPr id="31" name="Oval 30">
              <a:extLst>
                <a:ext uri="{FF2B5EF4-FFF2-40B4-BE49-F238E27FC236}">
                  <a16:creationId xmlns:a16="http://schemas.microsoft.com/office/drawing/2014/main" id="{4834FA13-7139-8546-99A9-CF39B5EDFDF5}"/>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9746C656-7A16-8445-80B5-88C23703E694}"/>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1E0A223A-22AD-6D40-9B6F-62F488036D58}"/>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1DB8FD84-D022-E842-9B56-88F0574EBD30}"/>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42F4DC0E-4CC4-374D-BE14-132577B95A70}"/>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A4E00522-1D16-F244-89FE-668EEBD08F2B}"/>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7" name="Title 1">
            <a:extLst>
              <a:ext uri="{FF2B5EF4-FFF2-40B4-BE49-F238E27FC236}">
                <a16:creationId xmlns:a16="http://schemas.microsoft.com/office/drawing/2014/main" id="{C4C5AC59-B537-D54C-9B5C-55B75E9117A7}"/>
              </a:ext>
            </a:extLst>
          </p:cNvPr>
          <p:cNvSpPr>
            <a:spLocks noGrp="1"/>
          </p:cNvSpPr>
          <p:nvPr>
            <p:ph type="title" hasCustomPrompt="1"/>
          </p:nvPr>
        </p:nvSpPr>
        <p:spPr>
          <a:xfrm>
            <a:off x="1097280" y="421817"/>
            <a:ext cx="4144095" cy="1369074"/>
          </a:xfrm>
          <a:prstGeom prst="rect">
            <a:avLst/>
          </a:prstGeom>
        </p:spPr>
        <p:txBody>
          <a:bodyPr lIns="0" rIns="0" anchor="ctr">
            <a:normAutofit/>
          </a:bodyPr>
          <a:lstStyle>
            <a:lvl1pPr>
              <a:defRPr sz="4000" cap="all" baseline="0"/>
            </a:lvl1pPr>
          </a:lstStyle>
          <a:p>
            <a:r>
              <a:rPr lang="en-US" dirty="0"/>
              <a:t>Title Goes Here</a:t>
            </a:r>
          </a:p>
        </p:txBody>
      </p:sp>
    </p:spTree>
    <p:extLst>
      <p:ext uri="{BB962C8B-B14F-4D97-AF65-F5344CB8AC3E}">
        <p14:creationId xmlns:p14="http://schemas.microsoft.com/office/powerpoint/2010/main" val="1253830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6/16/2021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21" name="Group 20">
            <a:extLst>
              <a:ext uri="{FF2B5EF4-FFF2-40B4-BE49-F238E27FC236}">
                <a16:creationId xmlns:a16="http://schemas.microsoft.com/office/drawing/2014/main" id="{7A2141DD-8D8D-FA43-BD4F-2CFC93C87782}"/>
              </a:ext>
            </a:extLst>
          </p:cNvPr>
          <p:cNvGrpSpPr/>
          <p:nvPr userDrawn="1"/>
        </p:nvGrpSpPr>
        <p:grpSpPr>
          <a:xfrm rot="5400000">
            <a:off x="-21619" y="1088453"/>
            <a:ext cx="910099" cy="99010"/>
            <a:chOff x="622418" y="280927"/>
            <a:chExt cx="2335705" cy="254101"/>
          </a:xfrm>
        </p:grpSpPr>
        <p:sp>
          <p:nvSpPr>
            <p:cNvPr id="22" name="Oval 21">
              <a:extLst>
                <a:ext uri="{FF2B5EF4-FFF2-40B4-BE49-F238E27FC236}">
                  <a16:creationId xmlns:a16="http://schemas.microsoft.com/office/drawing/2014/main" id="{71A62821-5E0F-DE41-B5C2-17A3A7277F4E}"/>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C311AE14-D8F0-1D4C-9D8D-60383658279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1F2BE645-D4F2-304C-9AFA-473D8F888A85}"/>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93640330-30A6-6948-87A7-9DE6D41794F5}"/>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DFB6548-D83C-1D4E-AE87-2E8F1D3D0FA7}"/>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97C7400-7EDC-8845-AB5A-80FB8175C1E2}"/>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itle 1">
            <a:extLst>
              <a:ext uri="{FF2B5EF4-FFF2-40B4-BE49-F238E27FC236}">
                <a16:creationId xmlns:a16="http://schemas.microsoft.com/office/drawing/2014/main" id="{BC941C44-9B96-0040-8C71-D8364EB577C2}"/>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29" name="Oval 28">
            <a:extLst>
              <a:ext uri="{FF2B5EF4-FFF2-40B4-BE49-F238E27FC236}">
                <a16:creationId xmlns:a16="http://schemas.microsoft.com/office/drawing/2014/main" id="{E014993B-5057-2A4C-9CA0-383DC5504020}"/>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43B110E8-1FE2-BC47-A5AE-4C698B688B65}"/>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87DACF2F-5D4D-434D-8786-E4DF0385E6F6}"/>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FE816CC-CBCA-7946-B9E5-E9649EF369BE}"/>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827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6/16/2021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4" name="Picture Placeholder 3">
            <a:extLst>
              <a:ext uri="{FF2B5EF4-FFF2-40B4-BE49-F238E27FC236}">
                <a16:creationId xmlns:a16="http://schemas.microsoft.com/office/drawing/2014/main" id="{C950F4E3-11A9-2549-A00D-601AEF6E49A4}"/>
              </a:ext>
            </a:extLst>
          </p:cNvPr>
          <p:cNvSpPr>
            <a:spLocks noGrp="1"/>
          </p:cNvSpPr>
          <p:nvPr>
            <p:ph type="pic" sz="quarter" idx="13"/>
          </p:nvPr>
        </p:nvSpPr>
        <p:spPr>
          <a:xfrm>
            <a:off x="1097279" y="2160508"/>
            <a:ext cx="2919413" cy="2919413"/>
          </a:xfrm>
          <a:prstGeom prst="ellipse">
            <a:avLst/>
          </a:prstGeom>
          <a:solidFill>
            <a:srgbClr val="EDEFF7"/>
          </a:solidFill>
          <a:ln w="38100">
            <a:solidFill>
              <a:schemeClr val="accent3"/>
            </a:solidFill>
          </a:ln>
        </p:spPr>
        <p:txBody>
          <a:bodyPr anchor="ctr"/>
          <a:lstStyle>
            <a:lvl1pPr algn="ctr">
              <a:defRPr/>
            </a:lvl1pPr>
          </a:lstStyle>
          <a:p>
            <a:r>
              <a:rPr lang="en-US"/>
              <a:t>Click icon to add picture</a:t>
            </a:r>
            <a:endParaRPr lang="en-US" dirty="0"/>
          </a:p>
        </p:txBody>
      </p:sp>
      <p:sp>
        <p:nvSpPr>
          <p:cNvPr id="21" name="Picture Placeholder 3">
            <a:extLst>
              <a:ext uri="{FF2B5EF4-FFF2-40B4-BE49-F238E27FC236}">
                <a16:creationId xmlns:a16="http://schemas.microsoft.com/office/drawing/2014/main" id="{21B5A175-E633-E74F-AE3B-DF58F989F443}"/>
              </a:ext>
            </a:extLst>
          </p:cNvPr>
          <p:cNvSpPr>
            <a:spLocks noGrp="1"/>
          </p:cNvSpPr>
          <p:nvPr>
            <p:ph type="pic" sz="quarter" idx="14"/>
          </p:nvPr>
        </p:nvSpPr>
        <p:spPr>
          <a:xfrm>
            <a:off x="4659186" y="2160508"/>
            <a:ext cx="2919413" cy="2919413"/>
          </a:xfrm>
          <a:prstGeom prst="ellipse">
            <a:avLst/>
          </a:prstGeom>
          <a:solidFill>
            <a:srgbClr val="EDEFF7"/>
          </a:solidFill>
          <a:ln w="38100">
            <a:solidFill>
              <a:schemeClr val="accent6"/>
            </a:solidFill>
          </a:ln>
        </p:spPr>
        <p:txBody>
          <a:bodyPr anchor="ctr"/>
          <a:lstStyle>
            <a:lvl1pPr algn="ctr">
              <a:defRPr/>
            </a:lvl1pPr>
          </a:lstStyle>
          <a:p>
            <a:r>
              <a:rPr lang="en-US"/>
              <a:t>Click icon to add picture</a:t>
            </a:r>
            <a:endParaRPr lang="en-US" dirty="0"/>
          </a:p>
        </p:txBody>
      </p:sp>
      <p:sp>
        <p:nvSpPr>
          <p:cNvPr id="22" name="Picture Placeholder 3">
            <a:extLst>
              <a:ext uri="{FF2B5EF4-FFF2-40B4-BE49-F238E27FC236}">
                <a16:creationId xmlns:a16="http://schemas.microsoft.com/office/drawing/2014/main" id="{261D2778-BA56-D247-9B2C-28D010C9D4E2}"/>
              </a:ext>
            </a:extLst>
          </p:cNvPr>
          <p:cNvSpPr>
            <a:spLocks noGrp="1"/>
          </p:cNvSpPr>
          <p:nvPr>
            <p:ph type="pic" sz="quarter" idx="15"/>
          </p:nvPr>
        </p:nvSpPr>
        <p:spPr>
          <a:xfrm>
            <a:off x="8221093" y="2160508"/>
            <a:ext cx="2919413" cy="2919413"/>
          </a:xfrm>
          <a:prstGeom prst="ellipse">
            <a:avLst/>
          </a:prstGeom>
          <a:solidFill>
            <a:srgbClr val="EDEFF7"/>
          </a:solidFill>
          <a:ln w="38100">
            <a:solidFill>
              <a:schemeClr val="accent1"/>
            </a:solidFill>
          </a:ln>
        </p:spPr>
        <p:txBody>
          <a:bodyPr anchor="ctr"/>
          <a:lstStyle>
            <a:lvl1pPr algn="ctr">
              <a:defRPr/>
            </a:lvl1pPr>
          </a:lstStyle>
          <a:p>
            <a:r>
              <a:rPr lang="en-US"/>
              <a:t>Click icon to add picture</a:t>
            </a:r>
            <a:endParaRPr lang="en-US" dirty="0"/>
          </a:p>
        </p:txBody>
      </p:sp>
      <p:sp>
        <p:nvSpPr>
          <p:cNvPr id="23" name="Text Placeholder 3">
            <a:extLst>
              <a:ext uri="{FF2B5EF4-FFF2-40B4-BE49-F238E27FC236}">
                <a16:creationId xmlns:a16="http://schemas.microsoft.com/office/drawing/2014/main" id="{2DAF6EFF-134E-BA40-8B51-917FDE13C076}"/>
              </a:ext>
            </a:extLst>
          </p:cNvPr>
          <p:cNvSpPr>
            <a:spLocks noGrp="1"/>
          </p:cNvSpPr>
          <p:nvPr>
            <p:ph type="body" sz="half" idx="2" hasCustomPrompt="1"/>
          </p:nvPr>
        </p:nvSpPr>
        <p:spPr>
          <a:xfrm>
            <a:off x="1097279"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sp>
        <p:nvSpPr>
          <p:cNvPr id="24" name="Text Placeholder 3">
            <a:extLst>
              <a:ext uri="{FF2B5EF4-FFF2-40B4-BE49-F238E27FC236}">
                <a16:creationId xmlns:a16="http://schemas.microsoft.com/office/drawing/2014/main" id="{188BF917-678C-1249-95B9-7FD2AC7B2231}"/>
              </a:ext>
            </a:extLst>
          </p:cNvPr>
          <p:cNvSpPr>
            <a:spLocks noGrp="1"/>
          </p:cNvSpPr>
          <p:nvPr>
            <p:ph type="body" sz="half" idx="16" hasCustomPrompt="1"/>
          </p:nvPr>
        </p:nvSpPr>
        <p:spPr>
          <a:xfrm>
            <a:off x="4666773"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sp>
        <p:nvSpPr>
          <p:cNvPr id="25" name="Text Placeholder 3">
            <a:extLst>
              <a:ext uri="{FF2B5EF4-FFF2-40B4-BE49-F238E27FC236}">
                <a16:creationId xmlns:a16="http://schemas.microsoft.com/office/drawing/2014/main" id="{BAFF17AE-3EA2-2D47-BCDD-E5587B127062}"/>
              </a:ext>
            </a:extLst>
          </p:cNvPr>
          <p:cNvSpPr>
            <a:spLocks noGrp="1"/>
          </p:cNvSpPr>
          <p:nvPr>
            <p:ph type="body" sz="half" idx="17" hasCustomPrompt="1"/>
          </p:nvPr>
        </p:nvSpPr>
        <p:spPr>
          <a:xfrm>
            <a:off x="8236267" y="5486968"/>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Name Goes Here</a:t>
            </a:r>
          </a:p>
        </p:txBody>
      </p:sp>
      <p:grpSp>
        <p:nvGrpSpPr>
          <p:cNvPr id="26" name="Group 25">
            <a:extLst>
              <a:ext uri="{FF2B5EF4-FFF2-40B4-BE49-F238E27FC236}">
                <a16:creationId xmlns:a16="http://schemas.microsoft.com/office/drawing/2014/main" id="{F2D7EDB7-7C02-0245-8A1F-553F094A4429}"/>
              </a:ext>
            </a:extLst>
          </p:cNvPr>
          <p:cNvGrpSpPr/>
          <p:nvPr userDrawn="1"/>
        </p:nvGrpSpPr>
        <p:grpSpPr>
          <a:xfrm rot="5400000">
            <a:off x="-21619" y="1088453"/>
            <a:ext cx="910099" cy="99010"/>
            <a:chOff x="622418" y="280927"/>
            <a:chExt cx="2335705" cy="254101"/>
          </a:xfrm>
        </p:grpSpPr>
        <p:sp>
          <p:nvSpPr>
            <p:cNvPr id="27" name="Oval 26">
              <a:extLst>
                <a:ext uri="{FF2B5EF4-FFF2-40B4-BE49-F238E27FC236}">
                  <a16:creationId xmlns:a16="http://schemas.microsoft.com/office/drawing/2014/main" id="{8CF5D165-4F6F-2447-8B9E-8B0D94808ED3}"/>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146C35C7-7133-4C43-BBF7-575440F7BAD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D33DD7BE-C379-5C42-9FB0-EF72161049F4}"/>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743DFC41-C6DE-7942-9358-E23A1EE8759D}"/>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A2ABB593-7229-9548-8BCC-C947B1BF8D93}"/>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986D2413-D60D-484E-ACAB-31891AFDA133}"/>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4" name="Title 1">
            <a:extLst>
              <a:ext uri="{FF2B5EF4-FFF2-40B4-BE49-F238E27FC236}">
                <a16:creationId xmlns:a16="http://schemas.microsoft.com/office/drawing/2014/main" id="{86090E0F-345E-3D4B-8886-95D8A4A77CE7}"/>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Tree>
    <p:extLst>
      <p:ext uri="{BB962C8B-B14F-4D97-AF65-F5344CB8AC3E}">
        <p14:creationId xmlns:p14="http://schemas.microsoft.com/office/powerpoint/2010/main" val="3258682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17873" y="758952"/>
            <a:ext cx="7356255" cy="3566160"/>
          </a:xfrm>
          <a:prstGeom prst="rect">
            <a:avLst/>
          </a:prstGeom>
        </p:spPr>
        <p:txBody>
          <a:bodyPr anchor="b" anchorCtr="0">
            <a:normAutofit/>
          </a:bodyPr>
          <a:lstStyle>
            <a:lvl1pPr algn="ctr">
              <a:lnSpc>
                <a:spcPct val="90000"/>
              </a:lnSpc>
              <a:defRPr sz="8000" b="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17873" y="4663440"/>
            <a:ext cx="7356255" cy="1143000"/>
          </a:xfrm>
        </p:spPr>
        <p:txBody>
          <a:bodyPr lIns="91440" rIns="91440" anchor="t" anchorCtr="0">
            <a:normAutofit/>
          </a:bodyPr>
          <a:lstStyle>
            <a:lvl1pPr marL="0" indent="0" algn="ctr">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158240" y="4485132"/>
            <a:ext cx="9875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6/16/2021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Oval 11">
            <a:extLst>
              <a:ext uri="{FF2B5EF4-FFF2-40B4-BE49-F238E27FC236}">
                <a16:creationId xmlns:a16="http://schemas.microsoft.com/office/drawing/2014/main" id="{8675A452-E352-BE40-9E44-7C0E90F4DBC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72E00246-7C7C-8E48-B95E-02BE89F197F5}"/>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BF1652A-A323-BC48-9A00-7ECF1C4E1DA4}"/>
              </a:ext>
            </a:extLst>
          </p:cNvPr>
          <p:cNvSpPr/>
          <p:nvPr userDrawn="1"/>
        </p:nvSpPr>
        <p:spPr>
          <a:xfrm>
            <a:off x="11634902" y="2565781"/>
            <a:ext cx="283407" cy="283407"/>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F733BC29-8FD1-CB45-8FF6-0C7CC3CB423D}"/>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C67EB1F-C984-B840-BD1F-FD174D01A3AF}"/>
              </a:ext>
            </a:extLst>
          </p:cNvPr>
          <p:cNvSpPr/>
          <p:nvPr userDrawn="1"/>
        </p:nvSpPr>
        <p:spPr>
          <a:xfrm>
            <a:off x="6135" y="0"/>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38">
            <a:extLst>
              <a:ext uri="{FF2B5EF4-FFF2-40B4-BE49-F238E27FC236}">
                <a16:creationId xmlns:a16="http://schemas.microsoft.com/office/drawing/2014/main" id="{9D75F8B1-A294-E349-BD08-B06B2954212A}"/>
              </a:ext>
            </a:extLst>
          </p:cNvPr>
          <p:cNvGrpSpPr/>
          <p:nvPr userDrawn="1"/>
        </p:nvGrpSpPr>
        <p:grpSpPr>
          <a:xfrm>
            <a:off x="495300" y="0"/>
            <a:ext cx="11201400" cy="6880860"/>
            <a:chOff x="495300" y="0"/>
            <a:chExt cx="11201400" cy="6880860"/>
          </a:xfrm>
        </p:grpSpPr>
        <p:sp>
          <p:nvSpPr>
            <p:cNvPr id="33" name="Freeform 32">
              <a:extLst>
                <a:ext uri="{FF2B5EF4-FFF2-40B4-BE49-F238E27FC236}">
                  <a16:creationId xmlns:a16="http://schemas.microsoft.com/office/drawing/2014/main" id="{5942EFAD-842E-9C46-9853-C0F135D24007}"/>
                </a:ext>
              </a:extLst>
            </p:cNvPr>
            <p:cNvSpPr/>
            <p:nvPr userDrawn="1"/>
          </p:nvSpPr>
          <p:spPr>
            <a:xfrm>
              <a:off x="495300" y="0"/>
              <a:ext cx="1337265" cy="6880860"/>
            </a:xfrm>
            <a:custGeom>
              <a:avLst/>
              <a:gdLst>
                <a:gd name="connsiteX0" fmla="*/ 1173967 w 1337265"/>
                <a:gd name="connsiteY0" fmla="*/ 0 h 6880860"/>
                <a:gd name="connsiteX1" fmla="*/ 1319300 w 1337265"/>
                <a:gd name="connsiteY1" fmla="*/ 0 h 6880860"/>
                <a:gd name="connsiteX2" fmla="*/ 1204253 w 1337265"/>
                <a:gd name="connsiteY2" fmla="*/ 146399 h 6880860"/>
                <a:gd name="connsiteX3" fmla="*/ 114300 w 1337265"/>
                <a:gd name="connsiteY3" fmla="*/ 3429000 h 6880860"/>
                <a:gd name="connsiteX4" fmla="*/ 1204253 w 1337265"/>
                <a:gd name="connsiteY4" fmla="*/ 6711601 h 6880860"/>
                <a:gd name="connsiteX5" fmla="*/ 1337265 w 1337265"/>
                <a:gd name="connsiteY5" fmla="*/ 6880860 h 6880860"/>
                <a:gd name="connsiteX6" fmla="*/ 1191931 w 1337265"/>
                <a:gd name="connsiteY6" fmla="*/ 6880860 h 6880860"/>
                <a:gd name="connsiteX7" fmla="*/ 1112661 w 1337265"/>
                <a:gd name="connsiteY7" fmla="*/ 6779988 h 6880860"/>
                <a:gd name="connsiteX8" fmla="*/ 0 w 1337265"/>
                <a:gd name="connsiteY8" fmla="*/ 3429000 h 6880860"/>
                <a:gd name="connsiteX9" fmla="*/ 1112661 w 1337265"/>
                <a:gd name="connsiteY9" fmla="*/ 78012 h 6880860"/>
                <a:gd name="connsiteX10" fmla="*/ 1173967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173967" y="0"/>
                  </a:moveTo>
                  <a:lnTo>
                    <a:pt x="1319300" y="0"/>
                  </a:lnTo>
                  <a:lnTo>
                    <a:pt x="1204253" y="146399"/>
                  </a:lnTo>
                  <a:cubicBezTo>
                    <a:pt x="519693" y="1061765"/>
                    <a:pt x="114300" y="2198040"/>
                    <a:pt x="114300" y="3429000"/>
                  </a:cubicBezTo>
                  <a:cubicBezTo>
                    <a:pt x="114300" y="4659960"/>
                    <a:pt x="519693" y="5796235"/>
                    <a:pt x="1204253" y="6711601"/>
                  </a:cubicBezTo>
                  <a:lnTo>
                    <a:pt x="1337265" y="6880860"/>
                  </a:lnTo>
                  <a:lnTo>
                    <a:pt x="1191931" y="6880860"/>
                  </a:lnTo>
                  <a:lnTo>
                    <a:pt x="1112661" y="6779988"/>
                  </a:lnTo>
                  <a:cubicBezTo>
                    <a:pt x="413839" y="5845552"/>
                    <a:pt x="0" y="4685605"/>
                    <a:pt x="0" y="3429000"/>
                  </a:cubicBezTo>
                  <a:cubicBezTo>
                    <a:pt x="0" y="2172395"/>
                    <a:pt x="413839" y="1012448"/>
                    <a:pt x="1112661" y="78012"/>
                  </a:cubicBezTo>
                  <a:lnTo>
                    <a:pt x="1173967"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BE0B7AF7-52C0-EB45-93DE-79DFF44F5AAE}"/>
                </a:ext>
              </a:extLst>
            </p:cNvPr>
            <p:cNvSpPr/>
            <p:nvPr userDrawn="1"/>
          </p:nvSpPr>
          <p:spPr>
            <a:xfrm>
              <a:off x="10359435" y="0"/>
              <a:ext cx="1337265" cy="6880860"/>
            </a:xfrm>
            <a:custGeom>
              <a:avLst/>
              <a:gdLst>
                <a:gd name="connsiteX0" fmla="*/ 17965 w 1337265"/>
                <a:gd name="connsiteY0" fmla="*/ 0 h 6880860"/>
                <a:gd name="connsiteX1" fmla="*/ 163299 w 1337265"/>
                <a:gd name="connsiteY1" fmla="*/ 0 h 6880860"/>
                <a:gd name="connsiteX2" fmla="*/ 224604 w 1337265"/>
                <a:gd name="connsiteY2" fmla="*/ 78012 h 6880860"/>
                <a:gd name="connsiteX3" fmla="*/ 1337265 w 1337265"/>
                <a:gd name="connsiteY3" fmla="*/ 3429000 h 6880860"/>
                <a:gd name="connsiteX4" fmla="*/ 224604 w 1337265"/>
                <a:gd name="connsiteY4" fmla="*/ 6779988 h 6880860"/>
                <a:gd name="connsiteX5" fmla="*/ 145334 w 1337265"/>
                <a:gd name="connsiteY5" fmla="*/ 6880860 h 6880860"/>
                <a:gd name="connsiteX6" fmla="*/ 0 w 1337265"/>
                <a:gd name="connsiteY6" fmla="*/ 6880860 h 6880860"/>
                <a:gd name="connsiteX7" fmla="*/ 133012 w 1337265"/>
                <a:gd name="connsiteY7" fmla="*/ 6711601 h 6880860"/>
                <a:gd name="connsiteX8" fmla="*/ 1222965 w 1337265"/>
                <a:gd name="connsiteY8" fmla="*/ 3429000 h 6880860"/>
                <a:gd name="connsiteX9" fmla="*/ 133012 w 1337265"/>
                <a:gd name="connsiteY9" fmla="*/ 146399 h 6880860"/>
                <a:gd name="connsiteX10" fmla="*/ 17965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7965" y="0"/>
                  </a:moveTo>
                  <a:lnTo>
                    <a:pt x="163299" y="0"/>
                  </a:lnTo>
                  <a:lnTo>
                    <a:pt x="224604" y="78012"/>
                  </a:lnTo>
                  <a:cubicBezTo>
                    <a:pt x="923426" y="1012448"/>
                    <a:pt x="1337265" y="2172395"/>
                    <a:pt x="1337265" y="3429000"/>
                  </a:cubicBezTo>
                  <a:cubicBezTo>
                    <a:pt x="1337265" y="4685605"/>
                    <a:pt x="923426" y="5845552"/>
                    <a:pt x="224604" y="6779988"/>
                  </a:cubicBezTo>
                  <a:lnTo>
                    <a:pt x="145334" y="6880860"/>
                  </a:lnTo>
                  <a:lnTo>
                    <a:pt x="0" y="6880860"/>
                  </a:lnTo>
                  <a:lnTo>
                    <a:pt x="133012" y="6711601"/>
                  </a:lnTo>
                  <a:cubicBezTo>
                    <a:pt x="817572" y="5796235"/>
                    <a:pt x="1222965" y="4659960"/>
                    <a:pt x="1222965" y="3429000"/>
                  </a:cubicBezTo>
                  <a:cubicBezTo>
                    <a:pt x="1222965" y="2198040"/>
                    <a:pt x="817572" y="1061765"/>
                    <a:pt x="133012" y="146399"/>
                  </a:cubicBezTo>
                  <a:lnTo>
                    <a:pt x="17965"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6/16/2021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1" name="Group 10">
            <a:extLst>
              <a:ext uri="{FF2B5EF4-FFF2-40B4-BE49-F238E27FC236}">
                <a16:creationId xmlns:a16="http://schemas.microsoft.com/office/drawing/2014/main" id="{D06E6D77-4CA3-764C-99E1-7D2CFE6B929E}"/>
              </a:ext>
            </a:extLst>
          </p:cNvPr>
          <p:cNvGrpSpPr/>
          <p:nvPr userDrawn="1"/>
        </p:nvGrpSpPr>
        <p:grpSpPr>
          <a:xfrm rot="5400000">
            <a:off x="-21619" y="1088453"/>
            <a:ext cx="910099" cy="99010"/>
            <a:chOff x="622418" y="280927"/>
            <a:chExt cx="2335705" cy="254101"/>
          </a:xfrm>
        </p:grpSpPr>
        <p:sp>
          <p:nvSpPr>
            <p:cNvPr id="12" name="Oval 11">
              <a:extLst>
                <a:ext uri="{FF2B5EF4-FFF2-40B4-BE49-F238E27FC236}">
                  <a16:creationId xmlns:a16="http://schemas.microsoft.com/office/drawing/2014/main" id="{1D155117-8A2A-414B-9598-C2919DF747DC}"/>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3838F88-99DE-9246-A83B-9C7DB6AE99EF}"/>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D031FBA2-FD0D-7346-8941-4861923E15CF}"/>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022D5D5E-3339-5D47-9E1C-8897082672DB}"/>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13BE7267-458F-A141-8480-10E9FB55367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A71A438B-57BE-F445-AFBB-BBB2270E9BB4}"/>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Title 1">
            <a:extLst>
              <a:ext uri="{FF2B5EF4-FFF2-40B4-BE49-F238E27FC236}">
                <a16:creationId xmlns:a16="http://schemas.microsoft.com/office/drawing/2014/main" id="{040C74AA-3663-2A49-AA62-C9207F22BF3D}"/>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19" name="Oval 18">
            <a:extLst>
              <a:ext uri="{FF2B5EF4-FFF2-40B4-BE49-F238E27FC236}">
                <a16:creationId xmlns:a16="http://schemas.microsoft.com/office/drawing/2014/main" id="{8E70AAE0-F405-8C4D-B2F2-BC73ABD2560F}"/>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FC72AC8A-19AA-5641-88DA-414732A1A643}"/>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B0FF4153-FE4A-204C-B4B4-F331F8058F73}"/>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C0910027-B57E-5C4C-B196-C2CF16EB6B83}"/>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7972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6/16/2021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DD896C11-7092-DD43-9676-23A81081B759}"/>
              </a:ext>
            </a:extLst>
          </p:cNvPr>
          <p:cNvGrpSpPr/>
          <p:nvPr userDrawn="1"/>
        </p:nvGrpSpPr>
        <p:grpSpPr>
          <a:xfrm rot="5400000">
            <a:off x="-21619" y="1088453"/>
            <a:ext cx="910099" cy="99010"/>
            <a:chOff x="622418" y="280927"/>
            <a:chExt cx="2335705" cy="254101"/>
          </a:xfrm>
        </p:grpSpPr>
        <p:sp>
          <p:nvSpPr>
            <p:cNvPr id="14" name="Oval 13">
              <a:extLst>
                <a:ext uri="{FF2B5EF4-FFF2-40B4-BE49-F238E27FC236}">
                  <a16:creationId xmlns:a16="http://schemas.microsoft.com/office/drawing/2014/main" id="{D39FB8D4-533A-0C44-89B5-487470B0B82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42B0AB-C322-C14B-B2A1-E9F144473219}"/>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7ABE4C7-7926-3949-9205-07E33FB2D2CE}"/>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E1B43F26-6C7C-4D43-9D1C-A0F792F54874}"/>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C53D175F-F9D4-DD4E-81B9-495A2E867249}"/>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52D03A0-BBCF-2042-832A-8082F1377835}"/>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Title 1">
            <a:extLst>
              <a:ext uri="{FF2B5EF4-FFF2-40B4-BE49-F238E27FC236}">
                <a16:creationId xmlns:a16="http://schemas.microsoft.com/office/drawing/2014/main" id="{E2831508-70C2-2F43-998D-55CE4837BA4C}"/>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21" name="Oval 20">
            <a:extLst>
              <a:ext uri="{FF2B5EF4-FFF2-40B4-BE49-F238E27FC236}">
                <a16:creationId xmlns:a16="http://schemas.microsoft.com/office/drawing/2014/main" id="{5232ACE3-4E65-6243-9416-19BFA39FD92C}"/>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372105-F1CB-9149-A4B9-C151B3CCB9B4}"/>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CAE2DDF3-5C18-5644-8994-8CD902656DE8}"/>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0383F4E3-E6C1-BB40-90E6-290C140F9A07}"/>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594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6/16/2021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9" name="Group 8">
            <a:extLst>
              <a:ext uri="{FF2B5EF4-FFF2-40B4-BE49-F238E27FC236}">
                <a16:creationId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Oval 9">
              <a:extLst>
                <a:ext uri="{FF2B5EF4-FFF2-40B4-BE49-F238E27FC236}">
                  <a16:creationId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Title 1">
            <a:extLst>
              <a:ext uri="{FF2B5EF4-FFF2-40B4-BE49-F238E27FC236}">
                <a16:creationId xmlns:a16="http://schemas.microsoft.com/office/drawing/2014/main" id="{0C0DE796-998A-F84E-9B56-1958C6777C8D}"/>
              </a:ext>
            </a:extLst>
          </p:cNvPr>
          <p:cNvSpPr>
            <a:spLocks noGrp="1"/>
          </p:cNvSpPr>
          <p:nvPr>
            <p:ph type="title" hasCustomPrompt="1"/>
          </p:nvPr>
        </p:nvSpPr>
        <p:spPr>
          <a:xfrm>
            <a:off x="1097280" y="421817"/>
            <a:ext cx="10058400" cy="1369074"/>
          </a:xfrm>
          <a:prstGeom prst="rect">
            <a:avLst/>
          </a:prstGeom>
        </p:spPr>
        <p:txBody>
          <a:bodyPr lIns="0" rIns="0" anchor="ctr">
            <a:normAutofit/>
          </a:bodyPr>
          <a:lstStyle>
            <a:lvl1pPr>
              <a:defRPr sz="4000" cap="all" baseline="0"/>
            </a:lvl1pPr>
          </a:lstStyle>
          <a:p>
            <a:r>
              <a:rPr lang="en-US" dirty="0"/>
              <a:t>Title Goes Here</a:t>
            </a:r>
          </a:p>
        </p:txBody>
      </p:sp>
      <p:sp>
        <p:nvSpPr>
          <p:cNvPr id="17" name="Oval 16">
            <a:extLst>
              <a:ext uri="{FF2B5EF4-FFF2-40B4-BE49-F238E27FC236}">
                <a16:creationId xmlns:a16="http://schemas.microsoft.com/office/drawing/2014/main" id="{7B23D2B0-E152-D14D-8154-8DD47BD10DF3}"/>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8A3BEDF6-5ABA-3B42-99BB-4438813B1A4B}"/>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9CF8BE7-F2AC-AB4C-900F-F64D55111EFC}"/>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5EF4254B-D281-684E-BD0B-63AEC0AC197C}"/>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80013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6/16/2021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9" name="Group 8">
            <a:extLst>
              <a:ext uri="{FF2B5EF4-FFF2-40B4-BE49-F238E27FC236}">
                <a16:creationId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Oval 9">
              <a:extLst>
                <a:ext uri="{FF2B5EF4-FFF2-40B4-BE49-F238E27FC236}">
                  <a16:creationId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Title 1">
            <a:extLst>
              <a:ext uri="{FF2B5EF4-FFF2-40B4-BE49-F238E27FC236}">
                <a16:creationId xmlns:a16="http://schemas.microsoft.com/office/drawing/2014/main" id="{0C0DE796-998A-F84E-9B56-1958C6777C8D}"/>
              </a:ext>
            </a:extLst>
          </p:cNvPr>
          <p:cNvSpPr>
            <a:spLocks noGrp="1"/>
          </p:cNvSpPr>
          <p:nvPr>
            <p:ph type="title" hasCustomPrompt="1"/>
          </p:nvPr>
        </p:nvSpPr>
        <p:spPr>
          <a:xfrm>
            <a:off x="1097280" y="421817"/>
            <a:ext cx="5751389" cy="1369074"/>
          </a:xfrm>
          <a:prstGeom prst="rect">
            <a:avLst/>
          </a:prstGeom>
        </p:spPr>
        <p:txBody>
          <a:bodyPr lIns="0" rIns="0" anchor="ctr">
            <a:normAutofit/>
          </a:bodyPr>
          <a:lstStyle>
            <a:lvl1pPr>
              <a:defRPr sz="4000" cap="all" baseline="0"/>
            </a:lvl1pPr>
          </a:lstStyle>
          <a:p>
            <a:r>
              <a:rPr lang="en-US" dirty="0"/>
              <a:t>Title Goes Here</a:t>
            </a:r>
          </a:p>
        </p:txBody>
      </p:sp>
      <p:sp>
        <p:nvSpPr>
          <p:cNvPr id="21" name="Picture Placeholder 20">
            <a:extLst>
              <a:ext uri="{FF2B5EF4-FFF2-40B4-BE49-F238E27FC236}">
                <a16:creationId xmlns:a16="http://schemas.microsoft.com/office/drawing/2014/main" id="{384D173E-9054-4C40-98EA-A6EAC4D8511B}"/>
              </a:ext>
            </a:extLst>
          </p:cNvPr>
          <p:cNvSpPr>
            <a:spLocks noGrp="1"/>
          </p:cNvSpPr>
          <p:nvPr>
            <p:ph type="pic" sz="quarter" idx="13"/>
          </p:nvPr>
        </p:nvSpPr>
        <p:spPr>
          <a:xfrm>
            <a:off x="7921641" y="0"/>
            <a:ext cx="4270360" cy="6858001"/>
          </a:xfrm>
          <a:custGeom>
            <a:avLst/>
            <a:gdLst>
              <a:gd name="connsiteX0" fmla="*/ 1904091 w 4305219"/>
              <a:gd name="connsiteY0" fmla="*/ 0 h 6913983"/>
              <a:gd name="connsiteX1" fmla="*/ 4305219 w 4305219"/>
              <a:gd name="connsiteY1" fmla="*/ 0 h 6913983"/>
              <a:gd name="connsiteX2" fmla="*/ 4305219 w 4305219"/>
              <a:gd name="connsiteY2" fmla="*/ 6913983 h 6913983"/>
              <a:gd name="connsiteX3" fmla="*/ 1818156 w 4305219"/>
              <a:gd name="connsiteY3" fmla="*/ 6913983 h 6913983"/>
              <a:gd name="connsiteX4" fmla="*/ 1507580 w 4305219"/>
              <a:gd name="connsiteY4" fmla="*/ 6681739 h 6913983"/>
              <a:gd name="connsiteX5" fmla="*/ 0 w 4305219"/>
              <a:gd name="connsiteY5" fmla="*/ 3484983 h 6913983"/>
              <a:gd name="connsiteX6" fmla="*/ 1826504 w 4305219"/>
              <a:gd name="connsiteY6" fmla="*/ 49741 h 691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5219" h="6913983">
                <a:moveTo>
                  <a:pt x="1904091" y="0"/>
                </a:moveTo>
                <a:lnTo>
                  <a:pt x="4305219" y="0"/>
                </a:lnTo>
                <a:lnTo>
                  <a:pt x="4305219" y="6913983"/>
                </a:lnTo>
                <a:lnTo>
                  <a:pt x="1818156" y="6913983"/>
                </a:lnTo>
                <a:lnTo>
                  <a:pt x="1507580" y="6681739"/>
                </a:lnTo>
                <a:cubicBezTo>
                  <a:pt x="586863" y="5921896"/>
                  <a:pt x="0" y="4771974"/>
                  <a:pt x="0" y="3484983"/>
                </a:cubicBezTo>
                <a:cubicBezTo>
                  <a:pt x="0" y="2054993"/>
                  <a:pt x="724522" y="794225"/>
                  <a:pt x="1826504" y="49741"/>
                </a:cubicBezTo>
                <a:close/>
              </a:path>
            </a:pathLst>
          </a:cu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txBody>
          <a:bodyPr wrap="square">
            <a:noAutofit/>
          </a:bodyPr>
          <a:lstStyle/>
          <a:p>
            <a:r>
              <a:rPr lang="en-US"/>
              <a:t>Click icon to add picture</a:t>
            </a:r>
            <a:endParaRPr lang="en-US" dirty="0"/>
          </a:p>
        </p:txBody>
      </p:sp>
      <p:sp>
        <p:nvSpPr>
          <p:cNvPr id="18" name="Content Placeholder 2">
            <a:extLst>
              <a:ext uri="{FF2B5EF4-FFF2-40B4-BE49-F238E27FC236}">
                <a16:creationId xmlns:a16="http://schemas.microsoft.com/office/drawing/2014/main" id="{881322FE-E286-E344-B332-CF37E6CAD2DC}"/>
              </a:ext>
            </a:extLst>
          </p:cNvPr>
          <p:cNvSpPr>
            <a:spLocks noGrp="1"/>
          </p:cNvSpPr>
          <p:nvPr>
            <p:ph sz="half" idx="1"/>
          </p:nvPr>
        </p:nvSpPr>
        <p:spPr>
          <a:xfrm>
            <a:off x="1097278" y="2322728"/>
            <a:ext cx="5751389" cy="4032225"/>
          </a:xfrm>
        </p:spPr>
        <p:txBody>
          <a:bodyPr anchor="t">
            <a:normAutofit/>
          </a:bodyPr>
          <a:lstStyle>
            <a:lvl1pPr>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29985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6/16/2021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6/16/2021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22" r:id="rId3"/>
    <p:sldLayoutId id="2147483708" r:id="rId4"/>
    <p:sldLayoutId id="2147483709" r:id="rId5"/>
    <p:sldLayoutId id="2147483716" r:id="rId6"/>
    <p:sldLayoutId id="2147483710" r:id="rId7"/>
    <p:sldLayoutId id="2147483724" r:id="rId8"/>
    <p:sldLayoutId id="2147483711" r:id="rId9"/>
    <p:sldLayoutId id="2147483718" r:id="rId10"/>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ca.finance.yahoo.com/"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50278-9A9A-0F4E-BDCF-6351BE173254}"/>
              </a:ext>
            </a:extLst>
          </p:cNvPr>
          <p:cNvSpPr>
            <a:spLocks noGrp="1"/>
          </p:cNvSpPr>
          <p:nvPr>
            <p:ph type="ctrTitle"/>
          </p:nvPr>
        </p:nvSpPr>
        <p:spPr>
          <a:xfrm>
            <a:off x="1097280" y="758952"/>
            <a:ext cx="10058400" cy="2943253"/>
          </a:xfrm>
        </p:spPr>
        <p:txBody>
          <a:bodyPr>
            <a:normAutofit/>
          </a:bodyPr>
          <a:lstStyle/>
          <a:p>
            <a:r>
              <a:rPr lang="en-US" sz="5500" dirty="0"/>
              <a:t>STOCK PRICE PREDICTION USING TIME-SERIES MODELS</a:t>
            </a:r>
          </a:p>
        </p:txBody>
      </p:sp>
      <p:sp>
        <p:nvSpPr>
          <p:cNvPr id="4" name="Subtitle 4">
            <a:extLst>
              <a:ext uri="{FF2B5EF4-FFF2-40B4-BE49-F238E27FC236}">
                <a16:creationId xmlns:a16="http://schemas.microsoft.com/office/drawing/2014/main" id="{20262B14-E858-40CD-BF81-A79192F559CC}"/>
              </a:ext>
            </a:extLst>
          </p:cNvPr>
          <p:cNvSpPr txBox="1">
            <a:spLocks/>
          </p:cNvSpPr>
          <p:nvPr/>
        </p:nvSpPr>
        <p:spPr>
          <a:xfrm>
            <a:off x="1097280" y="4665133"/>
            <a:ext cx="6248400" cy="154940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nSpc>
                <a:spcPct val="120000"/>
              </a:lnSpc>
              <a:spcBef>
                <a:spcPts val="0"/>
              </a:spcBef>
              <a:spcAft>
                <a:spcPts val="0"/>
              </a:spcAft>
            </a:pPr>
            <a:r>
              <a:rPr lang="en-US" sz="1400" b="1" u="sng" dirty="0">
                <a:solidFill>
                  <a:schemeClr val="tx1">
                    <a:lumMod val="65000"/>
                    <a:lumOff val="35000"/>
                  </a:schemeClr>
                </a:solidFill>
                <a:latin typeface="Arial" panose="020B0604020202020204" pitchFamily="34" charset="0"/>
                <a:cs typeface="Arial" panose="020B0604020202020204" pitchFamily="34" charset="0"/>
              </a:rPr>
              <a:t>Group #3 </a:t>
            </a:r>
          </a:p>
          <a:p>
            <a:pPr>
              <a:lnSpc>
                <a:spcPct val="120000"/>
              </a:lnSpc>
              <a:spcBef>
                <a:spcPts val="0"/>
              </a:spcBef>
              <a:spcAft>
                <a:spcPts val="0"/>
              </a:spcAft>
            </a:pPr>
            <a:r>
              <a:rPr lang="en-US" sz="1400" b="1" dirty="0">
                <a:solidFill>
                  <a:schemeClr val="tx1">
                    <a:lumMod val="65000"/>
                    <a:lumOff val="35000"/>
                  </a:schemeClr>
                </a:solidFill>
                <a:latin typeface="Arial" panose="020B0604020202020204" pitchFamily="34" charset="0"/>
                <a:cs typeface="Arial" panose="020B0604020202020204" pitchFamily="34" charset="0"/>
              </a:rPr>
              <a:t>Student Name – Student ID</a:t>
            </a:r>
          </a:p>
          <a:p>
            <a:pPr marL="457200" indent="-457200">
              <a:lnSpc>
                <a:spcPct val="120000"/>
              </a:lnSpc>
              <a:spcBef>
                <a:spcPts val="0"/>
              </a:spcBef>
              <a:spcAft>
                <a:spcPts val="0"/>
              </a:spcAft>
              <a:buFont typeface="Arial" panose="020B0604020202020204" pitchFamily="34" charset="0"/>
              <a:buChar char="•"/>
            </a:pPr>
            <a:r>
              <a:rPr lang="en-US" sz="1400" dirty="0">
                <a:solidFill>
                  <a:schemeClr val="accent5">
                    <a:lumMod val="50000"/>
                  </a:schemeClr>
                </a:solidFill>
                <a:latin typeface="Arial" panose="020B0604020202020204" pitchFamily="34" charset="0"/>
                <a:cs typeface="Arial" panose="020B0604020202020204" pitchFamily="34" charset="0"/>
              </a:rPr>
              <a:t>Trang Bui – 0753523</a:t>
            </a:r>
          </a:p>
          <a:p>
            <a:pPr marL="457200" indent="-457200">
              <a:lnSpc>
                <a:spcPct val="120000"/>
              </a:lnSpc>
              <a:spcBef>
                <a:spcPts val="0"/>
              </a:spcBef>
              <a:spcAft>
                <a:spcPts val="0"/>
              </a:spcAft>
              <a:buFont typeface="Arial" panose="020B0604020202020204" pitchFamily="34" charset="0"/>
              <a:buChar char="•"/>
            </a:pPr>
            <a:r>
              <a:rPr lang="en-CA" sz="1400" dirty="0" err="1">
                <a:solidFill>
                  <a:schemeClr val="accent5">
                    <a:lumMod val="50000"/>
                  </a:schemeClr>
                </a:solidFill>
                <a:latin typeface="Arial" panose="020B0604020202020204" pitchFamily="34" charset="0"/>
                <a:cs typeface="Arial" panose="020B0604020202020204" pitchFamily="34" charset="0"/>
              </a:rPr>
              <a:t>Sowjanya</a:t>
            </a:r>
            <a:r>
              <a:rPr lang="en-CA" sz="1400" dirty="0">
                <a:solidFill>
                  <a:schemeClr val="accent5">
                    <a:lumMod val="50000"/>
                  </a:schemeClr>
                </a:solidFill>
                <a:latin typeface="Arial" panose="020B0604020202020204" pitchFamily="34" charset="0"/>
                <a:cs typeface="Arial" panose="020B0604020202020204" pitchFamily="34" charset="0"/>
              </a:rPr>
              <a:t> </a:t>
            </a:r>
            <a:r>
              <a:rPr lang="en-CA" sz="1400" dirty="0" err="1">
                <a:solidFill>
                  <a:schemeClr val="accent5">
                    <a:lumMod val="50000"/>
                  </a:schemeClr>
                </a:solidFill>
                <a:latin typeface="Arial" panose="020B0604020202020204" pitchFamily="34" charset="0"/>
                <a:cs typeface="Arial" panose="020B0604020202020204" pitchFamily="34" charset="0"/>
              </a:rPr>
              <a:t>Chilluveru</a:t>
            </a:r>
            <a:r>
              <a:rPr lang="en-CA" sz="1400" dirty="0">
                <a:solidFill>
                  <a:schemeClr val="accent5">
                    <a:lumMod val="50000"/>
                  </a:schemeClr>
                </a:solidFill>
                <a:latin typeface="Arial" panose="020B0604020202020204" pitchFamily="34" charset="0"/>
                <a:cs typeface="Arial" panose="020B0604020202020204" pitchFamily="34" charset="0"/>
              </a:rPr>
              <a:t>: 0755566</a:t>
            </a:r>
          </a:p>
          <a:p>
            <a:pPr marL="457200" indent="-457200">
              <a:lnSpc>
                <a:spcPct val="120000"/>
              </a:lnSpc>
              <a:spcBef>
                <a:spcPts val="0"/>
              </a:spcBef>
              <a:spcAft>
                <a:spcPts val="0"/>
              </a:spcAft>
              <a:buFont typeface="Arial" panose="020B0604020202020204" pitchFamily="34" charset="0"/>
              <a:buChar char="•"/>
            </a:pPr>
            <a:r>
              <a:rPr lang="en-CA" sz="1400" dirty="0">
                <a:solidFill>
                  <a:schemeClr val="accent5">
                    <a:lumMod val="50000"/>
                  </a:schemeClr>
                </a:solidFill>
                <a:latin typeface="Arial" panose="020B0604020202020204" pitchFamily="34" charset="0"/>
                <a:cs typeface="Arial" panose="020B0604020202020204" pitchFamily="34" charset="0"/>
              </a:rPr>
              <a:t>Sriram </a:t>
            </a:r>
            <a:r>
              <a:rPr lang="en-CA" sz="1400" dirty="0" err="1">
                <a:solidFill>
                  <a:schemeClr val="accent5">
                    <a:lumMod val="50000"/>
                  </a:schemeClr>
                </a:solidFill>
                <a:latin typeface="Arial" panose="020B0604020202020204" pitchFamily="34" charset="0"/>
                <a:cs typeface="Arial" panose="020B0604020202020204" pitchFamily="34" charset="0"/>
              </a:rPr>
              <a:t>bonasu</a:t>
            </a:r>
            <a:r>
              <a:rPr lang="en-CA" sz="1400" dirty="0">
                <a:solidFill>
                  <a:schemeClr val="accent5">
                    <a:lumMod val="50000"/>
                  </a:schemeClr>
                </a:solidFill>
                <a:latin typeface="Arial" panose="020B0604020202020204" pitchFamily="34" charset="0"/>
                <a:cs typeface="Arial" panose="020B0604020202020204" pitchFamily="34" charset="0"/>
              </a:rPr>
              <a:t>: 0756345</a:t>
            </a:r>
          </a:p>
        </p:txBody>
      </p:sp>
    </p:spTree>
    <p:extLst>
      <p:ext uri="{BB962C8B-B14F-4D97-AF65-F5344CB8AC3E}">
        <p14:creationId xmlns:p14="http://schemas.microsoft.com/office/powerpoint/2010/main" val="3827693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851B4-4FAF-204B-8A15-3D99639B09C6}"/>
              </a:ext>
            </a:extLst>
          </p:cNvPr>
          <p:cNvSpPr>
            <a:spLocks noGrp="1"/>
          </p:cNvSpPr>
          <p:nvPr>
            <p:ph type="body" idx="1"/>
          </p:nvPr>
        </p:nvSpPr>
        <p:spPr/>
        <p:txBody>
          <a:bodyPr/>
          <a:lstStyle/>
          <a:p>
            <a:r>
              <a:rPr lang="en-US" dirty="0">
                <a:solidFill>
                  <a:srgbClr val="0070C0"/>
                </a:solidFill>
              </a:rPr>
              <a:t>Single ES (SES)</a:t>
            </a:r>
          </a:p>
        </p:txBody>
      </p:sp>
      <p:sp>
        <p:nvSpPr>
          <p:cNvPr id="4" name="Content Placeholder 3">
            <a:extLst>
              <a:ext uri="{FF2B5EF4-FFF2-40B4-BE49-F238E27FC236}">
                <a16:creationId xmlns:a16="http://schemas.microsoft.com/office/drawing/2014/main" id="{92315CA4-1D54-774F-9F25-FC3ED96E9CBD}"/>
              </a:ext>
            </a:extLst>
          </p:cNvPr>
          <p:cNvSpPr>
            <a:spLocks noGrp="1"/>
          </p:cNvSpPr>
          <p:nvPr>
            <p:ph sz="half" idx="2"/>
          </p:nvPr>
        </p:nvSpPr>
        <p:spPr>
          <a:xfrm>
            <a:off x="1097280" y="2797088"/>
            <a:ext cx="4639736" cy="2910821"/>
          </a:xfrm>
        </p:spPr>
        <p:txBody>
          <a:bodyPr>
            <a:normAutofit/>
          </a:bodyPr>
          <a:lstStyle/>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This is a time series forecasting method for univariate data without a trend or seasonality. The idea is to assume that the future will be more or less the same as the recent past. The only pattern that this model will be able to learn from demand history is its level.</a:t>
            </a:r>
          </a:p>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In this work, we tested the model with some smoothing level alpha = (0.2,0.4, 0.6,0.8) but the result is not really good. The predicted prices are much different with actual prices.</a:t>
            </a:r>
          </a:p>
          <a:p>
            <a:pPr marL="45720" indent="0">
              <a:lnSpc>
                <a:spcPct val="90000"/>
              </a:lnSpc>
              <a:buNone/>
            </a:pPr>
            <a:endParaRPr lang="en-US" sz="1400"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64C4F781-5DDC-744B-9C59-CE60EFE82B43}"/>
              </a:ext>
            </a:extLst>
          </p:cNvPr>
          <p:cNvSpPr>
            <a:spLocks noGrp="1"/>
          </p:cNvSpPr>
          <p:nvPr>
            <p:ph type="body" sz="quarter" idx="3"/>
          </p:nvPr>
        </p:nvSpPr>
        <p:spPr/>
        <p:txBody>
          <a:bodyPr/>
          <a:lstStyle/>
          <a:p>
            <a:r>
              <a:rPr lang="en-US" dirty="0">
                <a:solidFill>
                  <a:srgbClr val="0070C0"/>
                </a:solidFill>
              </a:rPr>
              <a:t>DOUBLE ES (DES)</a:t>
            </a:r>
          </a:p>
        </p:txBody>
      </p:sp>
      <p:sp>
        <p:nvSpPr>
          <p:cNvPr id="6" name="Content Placeholder 5">
            <a:extLst>
              <a:ext uri="{FF2B5EF4-FFF2-40B4-BE49-F238E27FC236}">
                <a16:creationId xmlns:a16="http://schemas.microsoft.com/office/drawing/2014/main" id="{0FEFE9F7-6704-114E-AA84-5D397FB644B5}"/>
              </a:ext>
            </a:extLst>
          </p:cNvPr>
          <p:cNvSpPr>
            <a:spLocks noGrp="1"/>
          </p:cNvSpPr>
          <p:nvPr>
            <p:ph sz="quarter" idx="4"/>
          </p:nvPr>
        </p:nvSpPr>
        <p:spPr>
          <a:xfrm>
            <a:off x="6454986" y="2797088"/>
            <a:ext cx="4639736" cy="2910821"/>
          </a:xfrm>
        </p:spPr>
        <p:txBody>
          <a:bodyPr>
            <a:noAutofit/>
          </a:bodyPr>
          <a:lstStyle/>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This model is very similar to SES. However, it can estimate the trend in time series data.</a:t>
            </a:r>
          </a:p>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In this work, we tested the model with some smoothing level alpha = (0.1, 0.3,0.5) and smoothing slope (beta) = 0.4. </a:t>
            </a:r>
            <a:r>
              <a:rPr lang="en-US" sz="1300" dirty="0" err="1">
                <a:latin typeface="Arial" panose="020B0604020202020204" pitchFamily="34" charset="0"/>
                <a:cs typeface="Arial" panose="020B0604020202020204" pitchFamily="34" charset="0"/>
              </a:rPr>
              <a:t>thi</a:t>
            </a:r>
            <a:r>
              <a:rPr lang="en-US" sz="1300" dirty="0">
                <a:latin typeface="Arial" panose="020B0604020202020204" pitchFamily="34" charset="0"/>
                <a:cs typeface="Arial" panose="020B0604020202020204" pitchFamily="34" charset="0"/>
              </a:rPr>
              <a:t> model looks bad because the in-sample prediction is much different from actual values.</a:t>
            </a:r>
          </a:p>
        </p:txBody>
      </p:sp>
      <p:sp>
        <p:nvSpPr>
          <p:cNvPr id="2" name="Title 1">
            <a:extLst>
              <a:ext uri="{FF2B5EF4-FFF2-40B4-BE49-F238E27FC236}">
                <a16:creationId xmlns:a16="http://schemas.microsoft.com/office/drawing/2014/main" id="{20952EB8-B342-F643-A64F-31E653B436D2}"/>
              </a:ext>
            </a:extLst>
          </p:cNvPr>
          <p:cNvSpPr>
            <a:spLocks noGrp="1"/>
          </p:cNvSpPr>
          <p:nvPr>
            <p:ph type="title"/>
          </p:nvPr>
        </p:nvSpPr>
        <p:spPr/>
        <p:txBody>
          <a:bodyPr/>
          <a:lstStyle/>
          <a:p>
            <a:r>
              <a:rPr lang="en-US" dirty="0"/>
              <a:t>3.2 Exponential smoothing</a:t>
            </a:r>
          </a:p>
        </p:txBody>
      </p:sp>
      <p:pic>
        <p:nvPicPr>
          <p:cNvPr id="8" name="Picture 7">
            <a:extLst>
              <a:ext uri="{FF2B5EF4-FFF2-40B4-BE49-F238E27FC236}">
                <a16:creationId xmlns:a16="http://schemas.microsoft.com/office/drawing/2014/main" id="{98CE4603-197B-4C56-85D8-B998CA9C241A}"/>
              </a:ext>
            </a:extLst>
          </p:cNvPr>
          <p:cNvPicPr>
            <a:picLocks noChangeAspect="1"/>
          </p:cNvPicPr>
          <p:nvPr/>
        </p:nvPicPr>
        <p:blipFill>
          <a:blip r:embed="rId2"/>
          <a:stretch>
            <a:fillRect/>
          </a:stretch>
        </p:blipFill>
        <p:spPr>
          <a:xfrm>
            <a:off x="1447800" y="4657312"/>
            <a:ext cx="2573867" cy="1454048"/>
          </a:xfrm>
          <a:prstGeom prst="rect">
            <a:avLst/>
          </a:prstGeom>
        </p:spPr>
      </p:pic>
      <p:pic>
        <p:nvPicPr>
          <p:cNvPr id="10" name="Picture 9">
            <a:extLst>
              <a:ext uri="{FF2B5EF4-FFF2-40B4-BE49-F238E27FC236}">
                <a16:creationId xmlns:a16="http://schemas.microsoft.com/office/drawing/2014/main" id="{B3A18090-939A-4F97-B72E-4821BE56ABE1}"/>
              </a:ext>
            </a:extLst>
          </p:cNvPr>
          <p:cNvPicPr>
            <a:picLocks noChangeAspect="1"/>
          </p:cNvPicPr>
          <p:nvPr/>
        </p:nvPicPr>
        <p:blipFill>
          <a:blip r:embed="rId3"/>
          <a:stretch>
            <a:fillRect/>
          </a:stretch>
        </p:blipFill>
        <p:spPr>
          <a:xfrm>
            <a:off x="6764866" y="4588933"/>
            <a:ext cx="2734897" cy="1522426"/>
          </a:xfrm>
          <a:prstGeom prst="rect">
            <a:avLst/>
          </a:prstGeom>
        </p:spPr>
      </p:pic>
    </p:spTree>
    <p:extLst>
      <p:ext uri="{BB962C8B-B14F-4D97-AF65-F5344CB8AC3E}">
        <p14:creationId xmlns:p14="http://schemas.microsoft.com/office/powerpoint/2010/main" val="3103028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851B4-4FAF-204B-8A15-3D99639B09C6}"/>
              </a:ext>
            </a:extLst>
          </p:cNvPr>
          <p:cNvSpPr>
            <a:spLocks noGrp="1"/>
          </p:cNvSpPr>
          <p:nvPr>
            <p:ph type="body" idx="1"/>
          </p:nvPr>
        </p:nvSpPr>
        <p:spPr/>
        <p:txBody>
          <a:bodyPr/>
          <a:lstStyle/>
          <a:p>
            <a:r>
              <a:rPr lang="en-US" dirty="0">
                <a:solidFill>
                  <a:srgbClr val="0070C0"/>
                </a:solidFill>
              </a:rPr>
              <a:t>TRIPLE ES (TES)</a:t>
            </a:r>
          </a:p>
        </p:txBody>
      </p:sp>
      <p:sp>
        <p:nvSpPr>
          <p:cNvPr id="4" name="Content Placeholder 3">
            <a:extLst>
              <a:ext uri="{FF2B5EF4-FFF2-40B4-BE49-F238E27FC236}">
                <a16:creationId xmlns:a16="http://schemas.microsoft.com/office/drawing/2014/main" id="{92315CA4-1D54-774F-9F25-FC3ED96E9CBD}"/>
              </a:ext>
            </a:extLst>
          </p:cNvPr>
          <p:cNvSpPr>
            <a:spLocks noGrp="1"/>
          </p:cNvSpPr>
          <p:nvPr>
            <p:ph sz="half" idx="2"/>
          </p:nvPr>
        </p:nvSpPr>
        <p:spPr>
          <a:xfrm>
            <a:off x="1097280" y="2797088"/>
            <a:ext cx="4639736" cy="1182245"/>
          </a:xfrm>
        </p:spPr>
        <p:txBody>
          <a:bodyPr>
            <a:normAutofit/>
          </a:bodyPr>
          <a:lstStyle/>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Different from SES and DES, TES can acknowledge the seasonality in data.</a:t>
            </a:r>
          </a:p>
          <a:p>
            <a:pPr marL="331470" indent="-285750">
              <a:lnSpc>
                <a:spcPct val="90000"/>
              </a:lnSpc>
              <a:buFont typeface="Wingdings" panose="05000000000000000000" pitchFamily="2" charset="2"/>
              <a:buChar char="v"/>
            </a:pPr>
            <a:r>
              <a:rPr lang="en-US" sz="1300" dirty="0">
                <a:latin typeface="Arial" panose="020B0604020202020204" pitchFamily="34" charset="0"/>
                <a:cs typeface="Arial" panose="020B0604020202020204" pitchFamily="34" charset="0"/>
              </a:rPr>
              <a:t>TES provides a fluctuating line with a bit upward direction. However, it is still not a good model.</a:t>
            </a:r>
          </a:p>
          <a:p>
            <a:pPr marL="45720" indent="0">
              <a:lnSpc>
                <a:spcPct val="90000"/>
              </a:lnSpc>
              <a:buNone/>
            </a:pPr>
            <a:endParaRPr lang="en-US" sz="1400"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20952EB8-B342-F643-A64F-31E653B436D2}"/>
              </a:ext>
            </a:extLst>
          </p:cNvPr>
          <p:cNvSpPr>
            <a:spLocks noGrp="1"/>
          </p:cNvSpPr>
          <p:nvPr>
            <p:ph type="title"/>
          </p:nvPr>
        </p:nvSpPr>
        <p:spPr/>
        <p:txBody>
          <a:bodyPr/>
          <a:lstStyle/>
          <a:p>
            <a:r>
              <a:rPr lang="en-US" dirty="0"/>
              <a:t>3.2 Exponential smoothing (cont.)</a:t>
            </a:r>
          </a:p>
        </p:txBody>
      </p:sp>
      <p:pic>
        <p:nvPicPr>
          <p:cNvPr id="14" name="Picture 13">
            <a:extLst>
              <a:ext uri="{FF2B5EF4-FFF2-40B4-BE49-F238E27FC236}">
                <a16:creationId xmlns:a16="http://schemas.microsoft.com/office/drawing/2014/main" id="{AFE95F76-9E04-4E46-9A4A-38F117E97726}"/>
              </a:ext>
            </a:extLst>
          </p:cNvPr>
          <p:cNvPicPr>
            <a:picLocks noChangeAspect="1"/>
          </p:cNvPicPr>
          <p:nvPr/>
        </p:nvPicPr>
        <p:blipFill>
          <a:blip r:embed="rId2"/>
          <a:stretch>
            <a:fillRect/>
          </a:stretch>
        </p:blipFill>
        <p:spPr>
          <a:xfrm>
            <a:off x="6096000" y="2057400"/>
            <a:ext cx="3713002" cy="2059584"/>
          </a:xfrm>
          <a:prstGeom prst="rect">
            <a:avLst/>
          </a:prstGeom>
        </p:spPr>
      </p:pic>
    </p:spTree>
    <p:extLst>
      <p:ext uri="{BB962C8B-B14F-4D97-AF65-F5344CB8AC3E}">
        <p14:creationId xmlns:p14="http://schemas.microsoft.com/office/powerpoint/2010/main" val="2306464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B3FC8ED-8A7F-4F0E-992D-66115861F8B2}"/>
              </a:ext>
            </a:extLst>
          </p:cNvPr>
          <p:cNvSpPr>
            <a:spLocks noGrp="1"/>
          </p:cNvSpPr>
          <p:nvPr>
            <p:ph sz="half" idx="1"/>
          </p:nvPr>
        </p:nvSpPr>
        <p:spPr>
          <a:xfrm>
            <a:off x="1097279" y="2120900"/>
            <a:ext cx="5677593" cy="4030518"/>
          </a:xfrm>
        </p:spPr>
        <p:txBody>
          <a:bodyPr>
            <a:normAutofit/>
          </a:bodyPr>
          <a:lstStyle/>
          <a:p>
            <a:pPr marL="331470" indent="-285750">
              <a:lnSpc>
                <a:spcPct val="90000"/>
              </a:lnSpc>
              <a:buFont typeface="Wingdings" panose="05000000000000000000" pitchFamily="2" charset="2"/>
              <a:buChar char="v"/>
            </a:pPr>
            <a:r>
              <a:rPr lang="en-US" sz="1300" dirty="0"/>
              <a:t>Long-short term memory model is a form of RNN that includes input layer, hidden layers, and output layer. However, each cell of LSTM has 3 gates that are “input gate”, “output gate”, “forget gate”. Activation function is applied to support input data processing and output data decision making.</a:t>
            </a:r>
          </a:p>
          <a:p>
            <a:pPr marL="331470" indent="-285750">
              <a:lnSpc>
                <a:spcPct val="90000"/>
              </a:lnSpc>
              <a:buFont typeface="Wingdings" panose="05000000000000000000" pitchFamily="2" charset="2"/>
              <a:buChar char="v"/>
            </a:pPr>
            <a:r>
              <a:rPr lang="en-US" sz="1300" dirty="0"/>
              <a:t>In this work, we create a simple Sequential model includes 1 layer LSTM and 1 layer Dense. </a:t>
            </a:r>
          </a:p>
          <a:p>
            <a:pPr marL="331470" indent="-285750">
              <a:lnSpc>
                <a:spcPct val="90000"/>
              </a:lnSpc>
              <a:buFont typeface="Wingdings" panose="05000000000000000000" pitchFamily="2" charset="2"/>
              <a:buChar char="v"/>
            </a:pPr>
            <a:r>
              <a:rPr lang="en-US" sz="1300" dirty="0"/>
              <a:t>Time step is 1 to predict 1 value.</a:t>
            </a:r>
          </a:p>
          <a:p>
            <a:pPr marL="331470" indent="-285750">
              <a:lnSpc>
                <a:spcPct val="90000"/>
              </a:lnSpc>
              <a:buFont typeface="Wingdings" panose="05000000000000000000" pitchFamily="2" charset="2"/>
              <a:buChar char="v"/>
            </a:pPr>
            <a:r>
              <a:rPr lang="en-US" sz="1300" dirty="0"/>
              <a:t>Model is tried with combination of optimizers (‘</a:t>
            </a:r>
            <a:r>
              <a:rPr lang="en-US" sz="1300" dirty="0" err="1"/>
              <a:t>adam</a:t>
            </a:r>
            <a:r>
              <a:rPr lang="en-US" sz="1300" dirty="0"/>
              <a:t>’,’</a:t>
            </a:r>
            <a:r>
              <a:rPr lang="en-US" sz="1300" dirty="0" err="1"/>
              <a:t>rmsprop</a:t>
            </a:r>
            <a:r>
              <a:rPr lang="en-US" sz="1300" dirty="0"/>
              <a:t>’,’</a:t>
            </a:r>
            <a:r>
              <a:rPr lang="en-US" sz="1300" dirty="0" err="1"/>
              <a:t>sgd</a:t>
            </a:r>
            <a:r>
              <a:rPr lang="en-US" sz="1300" dirty="0"/>
              <a:t>’), activations (‘</a:t>
            </a:r>
            <a:r>
              <a:rPr lang="en-US" sz="1300" dirty="0" err="1"/>
              <a:t>relu</a:t>
            </a:r>
            <a:r>
              <a:rPr lang="en-US" sz="1300" dirty="0"/>
              <a:t>’,’</a:t>
            </a:r>
            <a:r>
              <a:rPr lang="en-US" sz="1300" dirty="0" err="1"/>
              <a:t>sigmoid’,’tanh</a:t>
            </a:r>
            <a:r>
              <a:rPr lang="en-US" sz="1300" dirty="0"/>
              <a:t>’), loss functions (‘</a:t>
            </a:r>
            <a:r>
              <a:rPr lang="en-US" sz="1300" dirty="0" err="1"/>
              <a:t>mse</a:t>
            </a:r>
            <a:r>
              <a:rPr lang="en-US" sz="1300" dirty="0"/>
              <a:t>’,’</a:t>
            </a:r>
            <a:r>
              <a:rPr lang="en-US" sz="1300" dirty="0" err="1"/>
              <a:t>binary_crossentropy</a:t>
            </a:r>
            <a:r>
              <a:rPr lang="en-US" sz="1300" dirty="0"/>
              <a:t>’). The most fitting model is found with optimizer ‘</a:t>
            </a:r>
            <a:r>
              <a:rPr lang="en-US" sz="1300" dirty="0" err="1"/>
              <a:t>adam</a:t>
            </a:r>
            <a:r>
              <a:rPr lang="en-US" sz="1300" dirty="0"/>
              <a:t>’, activation ‘</a:t>
            </a:r>
            <a:r>
              <a:rPr lang="en-US" sz="1300" dirty="0" err="1"/>
              <a:t>relu</a:t>
            </a:r>
            <a:r>
              <a:rPr lang="en-US" sz="1300" dirty="0"/>
              <a:t>’, the loss function ‘</a:t>
            </a:r>
            <a:r>
              <a:rPr lang="en-US" sz="1300" dirty="0" err="1"/>
              <a:t>mse</a:t>
            </a:r>
            <a:r>
              <a:rPr lang="en-US" sz="1300" dirty="0"/>
              <a:t>’. The model is trained with 50 epochs and </a:t>
            </a:r>
            <a:r>
              <a:rPr lang="en-US" sz="1300" dirty="0" err="1"/>
              <a:t>batch_size</a:t>
            </a:r>
            <a:r>
              <a:rPr lang="en-US" sz="1300" dirty="0"/>
              <a:t> = 10.</a:t>
            </a:r>
          </a:p>
          <a:p>
            <a:pPr>
              <a:lnSpc>
                <a:spcPct val="90000"/>
              </a:lnSpc>
            </a:pPr>
            <a:endParaRPr lang="en-CA" sz="1300" dirty="0"/>
          </a:p>
        </p:txBody>
      </p:sp>
      <p:pic>
        <p:nvPicPr>
          <p:cNvPr id="7" name="Picture 6">
            <a:extLst>
              <a:ext uri="{FF2B5EF4-FFF2-40B4-BE49-F238E27FC236}">
                <a16:creationId xmlns:a16="http://schemas.microsoft.com/office/drawing/2014/main" id="{DC7F5E9C-5BC9-4B9F-84F8-CB5851F1DE82}"/>
              </a:ext>
            </a:extLst>
          </p:cNvPr>
          <p:cNvPicPr>
            <a:picLocks noChangeAspect="1"/>
          </p:cNvPicPr>
          <p:nvPr/>
        </p:nvPicPr>
        <p:blipFill>
          <a:blip r:embed="rId2"/>
          <a:stretch>
            <a:fillRect/>
          </a:stretch>
        </p:blipFill>
        <p:spPr>
          <a:xfrm>
            <a:off x="7448175" y="1517073"/>
            <a:ext cx="2682961" cy="4791003"/>
          </a:xfrm>
          <a:prstGeom prst="rect">
            <a:avLst/>
          </a:prstGeom>
          <a:noFill/>
        </p:spPr>
      </p:pic>
      <p:sp>
        <p:nvSpPr>
          <p:cNvPr id="2" name="Title 1">
            <a:extLst>
              <a:ext uri="{FF2B5EF4-FFF2-40B4-BE49-F238E27FC236}">
                <a16:creationId xmlns:a16="http://schemas.microsoft.com/office/drawing/2014/main" id="{6F4E94C0-0A51-6C41-B1ED-E95AC84C23D7}"/>
              </a:ext>
            </a:extLst>
          </p:cNvPr>
          <p:cNvSpPr>
            <a:spLocks noGrp="1"/>
          </p:cNvSpPr>
          <p:nvPr>
            <p:ph type="title"/>
          </p:nvPr>
        </p:nvSpPr>
        <p:spPr>
          <a:xfrm>
            <a:off x="1097280" y="421817"/>
            <a:ext cx="10058400" cy="1369074"/>
          </a:xfrm>
        </p:spPr>
        <p:txBody>
          <a:bodyPr anchor="ctr">
            <a:normAutofit/>
          </a:bodyPr>
          <a:lstStyle/>
          <a:p>
            <a:r>
              <a:rPr lang="en-US" dirty="0"/>
              <a:t>3.3 long-short term memory (</a:t>
            </a:r>
            <a:r>
              <a:rPr lang="en-US" dirty="0" err="1"/>
              <a:t>lstm</a:t>
            </a:r>
            <a:r>
              <a:rPr lang="en-US" dirty="0"/>
              <a:t>)</a:t>
            </a:r>
          </a:p>
        </p:txBody>
      </p:sp>
    </p:spTree>
    <p:extLst>
      <p:ext uri="{BB962C8B-B14F-4D97-AF65-F5344CB8AC3E}">
        <p14:creationId xmlns:p14="http://schemas.microsoft.com/office/powerpoint/2010/main" val="4114459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E94C0-0A51-6C41-B1ED-E95AC84C23D7}"/>
              </a:ext>
            </a:extLst>
          </p:cNvPr>
          <p:cNvSpPr>
            <a:spLocks noGrp="1"/>
          </p:cNvSpPr>
          <p:nvPr>
            <p:ph type="title"/>
          </p:nvPr>
        </p:nvSpPr>
        <p:spPr/>
        <p:txBody>
          <a:bodyPr/>
          <a:lstStyle/>
          <a:p>
            <a:r>
              <a:rPr lang="en-US" dirty="0">
                <a:sym typeface="Bodoni SvtyTwo ITC TT-Book"/>
              </a:rPr>
              <a:t>4. Evaluation &amp; result</a:t>
            </a:r>
            <a:endParaRPr lang="en-US" dirty="0"/>
          </a:p>
        </p:txBody>
      </p:sp>
      <p:sp>
        <p:nvSpPr>
          <p:cNvPr id="4" name="Content Placeholder 3">
            <a:extLst>
              <a:ext uri="{FF2B5EF4-FFF2-40B4-BE49-F238E27FC236}">
                <a16:creationId xmlns:a16="http://schemas.microsoft.com/office/drawing/2014/main" id="{CB3FC8ED-8A7F-4F0E-992D-66115861F8B2}"/>
              </a:ext>
            </a:extLst>
          </p:cNvPr>
          <p:cNvSpPr>
            <a:spLocks noGrp="1"/>
          </p:cNvSpPr>
          <p:nvPr>
            <p:ph idx="1"/>
          </p:nvPr>
        </p:nvSpPr>
        <p:spPr>
          <a:xfrm>
            <a:off x="1097281" y="2108201"/>
            <a:ext cx="6319519" cy="3760891"/>
          </a:xfrm>
        </p:spPr>
        <p:txBody>
          <a:bodyPr>
            <a:normAutofit/>
          </a:bodyPr>
          <a:lstStyle/>
          <a:p>
            <a:pPr marL="331470" lvl="0" indent="-285750">
              <a:lnSpc>
                <a:spcPct val="80000"/>
              </a:lnSpc>
              <a:buFont typeface="Wingdings" panose="05000000000000000000" pitchFamily="2" charset="2"/>
              <a:buChar char="v"/>
            </a:pPr>
            <a:r>
              <a:rPr lang="en-CA" sz="1500" b="1" dirty="0">
                <a:latin typeface="Arial" panose="020B0604020202020204" pitchFamily="34" charset="0"/>
                <a:cs typeface="Arial" panose="020B0604020202020204" pitchFamily="34" charset="0"/>
              </a:rPr>
              <a:t>Evaluation method</a:t>
            </a:r>
          </a:p>
          <a:p>
            <a:pPr marL="338328" lvl="1" indent="0">
              <a:lnSpc>
                <a:spcPct val="80000"/>
              </a:lnSpc>
              <a:buNone/>
            </a:pPr>
            <a:endParaRPr lang="en-CA" sz="1500" dirty="0">
              <a:latin typeface="Arial" panose="020B0604020202020204" pitchFamily="34" charset="0"/>
              <a:cs typeface="Arial" panose="020B0604020202020204" pitchFamily="34" charset="0"/>
            </a:endParaRPr>
          </a:p>
          <a:p>
            <a:pPr marL="624078" lvl="1" indent="-285750">
              <a:lnSpc>
                <a:spcPct val="80000"/>
              </a:lnSpc>
              <a:buFont typeface="Wingdings" panose="05000000000000000000" pitchFamily="2" charset="2"/>
              <a:buChar char="§"/>
            </a:pPr>
            <a:r>
              <a:rPr lang="en-CA" sz="1500" dirty="0">
                <a:latin typeface="Arial" panose="020B0604020202020204" pitchFamily="34" charset="0"/>
                <a:cs typeface="Arial" panose="020B0604020202020204" pitchFamily="34" charset="0"/>
              </a:rPr>
              <a:t>In this project, we use the </a:t>
            </a:r>
            <a:r>
              <a:rPr lang="en-CA" sz="1500" dirty="0">
                <a:solidFill>
                  <a:srgbClr val="0070C0"/>
                </a:solidFill>
                <a:latin typeface="Arial" panose="020B0604020202020204" pitchFamily="34" charset="0"/>
                <a:cs typeface="Arial" panose="020B0604020202020204" pitchFamily="34" charset="0"/>
              </a:rPr>
              <a:t>MAE “Mean Absolute Error </a:t>
            </a:r>
            <a:r>
              <a:rPr lang="en-CA" sz="1500" dirty="0">
                <a:latin typeface="Arial" panose="020B0604020202020204" pitchFamily="34" charset="0"/>
                <a:cs typeface="Arial" panose="020B0604020202020204" pitchFamily="34" charset="0"/>
              </a:rPr>
              <a:t>” as an estimator for model performance because it is known as a very good KPI to measure forecast accuracy. </a:t>
            </a:r>
          </a:p>
          <a:p>
            <a:pPr marL="624078" lvl="1" indent="-285750">
              <a:lnSpc>
                <a:spcPct val="80000"/>
              </a:lnSpc>
              <a:buFont typeface="Wingdings" panose="05000000000000000000" pitchFamily="2" charset="2"/>
              <a:buChar char="§"/>
            </a:pPr>
            <a:r>
              <a:rPr lang="en-CA" sz="1500" dirty="0">
                <a:latin typeface="Arial" panose="020B0604020202020204" pitchFamily="34" charset="0"/>
                <a:cs typeface="Arial" panose="020B0604020202020204" pitchFamily="34" charset="0"/>
              </a:rPr>
              <a:t>It is the mean of the absolute error. The error can be understood as the difference between the estimated values and the actual values. Therefore, the lower error is, the better model is.</a:t>
            </a:r>
          </a:p>
          <a:p>
            <a:pPr marL="502920" lvl="0" indent="-457200">
              <a:lnSpc>
                <a:spcPct val="80000"/>
              </a:lnSpc>
              <a:buFont typeface="Arial" panose="020B0604020202020204" pitchFamily="34" charset="0"/>
              <a:buChar char="•"/>
            </a:pPr>
            <a:endParaRPr lang="en-CA" sz="1500" dirty="0">
              <a:latin typeface="Arial" panose="020B0604020202020204" pitchFamily="34" charset="0"/>
              <a:cs typeface="Arial" panose="020B0604020202020204" pitchFamily="34" charset="0"/>
            </a:endParaRPr>
          </a:p>
          <a:p>
            <a:pPr marL="331470" lvl="0" indent="-285750">
              <a:lnSpc>
                <a:spcPct val="80000"/>
              </a:lnSpc>
              <a:buFont typeface="Wingdings" panose="05000000000000000000" pitchFamily="2" charset="2"/>
              <a:buChar char="v"/>
            </a:pPr>
            <a:r>
              <a:rPr lang="en-CA" sz="1500" b="1" dirty="0">
                <a:latin typeface="Arial" panose="020B0604020202020204" pitchFamily="34" charset="0"/>
                <a:cs typeface="Arial" panose="020B0604020202020204" pitchFamily="34" charset="0"/>
              </a:rPr>
              <a:t>Results</a:t>
            </a:r>
          </a:p>
          <a:p>
            <a:pPr marL="795528" lvl="1" indent="-457200">
              <a:lnSpc>
                <a:spcPct val="80000"/>
              </a:lnSpc>
              <a:buFont typeface="Wingdings" panose="05000000000000000000" pitchFamily="2" charset="2"/>
              <a:buChar char="§"/>
            </a:pPr>
            <a:r>
              <a:rPr lang="en-CA" sz="1500" dirty="0">
                <a:latin typeface="Arial" panose="020B0604020202020204" pitchFamily="34" charset="0"/>
                <a:cs typeface="Arial" panose="020B0604020202020204" pitchFamily="34" charset="0"/>
              </a:rPr>
              <a:t>MAE of LSTM model is the smallest that are 0.18 for training phase and 0.12 for test phase within sample. The forecast for next 2 weeks (14 days) tends to go up.</a:t>
            </a:r>
          </a:p>
          <a:p>
            <a:pPr marL="795528" lvl="1" indent="-457200">
              <a:lnSpc>
                <a:spcPct val="80000"/>
              </a:lnSpc>
              <a:buFont typeface="Wingdings" panose="05000000000000000000" pitchFamily="2" charset="2"/>
              <a:buChar char="§"/>
            </a:pPr>
            <a:r>
              <a:rPr lang="en-CA" sz="1500" dirty="0">
                <a:latin typeface="Arial" panose="020B0604020202020204" pitchFamily="34" charset="0"/>
                <a:cs typeface="Arial" panose="020B0604020202020204" pitchFamily="34" charset="0"/>
              </a:rPr>
              <a:t>MA and Exponential Smoothing Models are not well fit due to larger MAE.</a:t>
            </a:r>
          </a:p>
          <a:p>
            <a:endParaRPr lang="en-CA" sz="15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8AB1AD2-2122-4D48-A945-F225B7D1A621}"/>
              </a:ext>
            </a:extLst>
          </p:cNvPr>
          <p:cNvPicPr>
            <a:picLocks noChangeAspect="1"/>
          </p:cNvPicPr>
          <p:nvPr/>
        </p:nvPicPr>
        <p:blipFill>
          <a:blip r:embed="rId2"/>
          <a:stretch>
            <a:fillRect/>
          </a:stretch>
        </p:blipFill>
        <p:spPr>
          <a:xfrm>
            <a:off x="8084897" y="1941767"/>
            <a:ext cx="2138521" cy="1677097"/>
          </a:xfrm>
          <a:prstGeom prst="rect">
            <a:avLst/>
          </a:prstGeom>
        </p:spPr>
      </p:pic>
      <p:pic>
        <p:nvPicPr>
          <p:cNvPr id="7" name="Picture 6">
            <a:extLst>
              <a:ext uri="{FF2B5EF4-FFF2-40B4-BE49-F238E27FC236}">
                <a16:creationId xmlns:a16="http://schemas.microsoft.com/office/drawing/2014/main" id="{3C7650E9-9D66-45FD-870C-3468327B71BC}"/>
              </a:ext>
            </a:extLst>
          </p:cNvPr>
          <p:cNvPicPr>
            <a:picLocks noChangeAspect="1"/>
          </p:cNvPicPr>
          <p:nvPr/>
        </p:nvPicPr>
        <p:blipFill>
          <a:blip r:embed="rId3"/>
          <a:stretch>
            <a:fillRect/>
          </a:stretch>
        </p:blipFill>
        <p:spPr>
          <a:xfrm>
            <a:off x="7523019" y="3769739"/>
            <a:ext cx="3326098" cy="2027641"/>
          </a:xfrm>
          <a:prstGeom prst="rect">
            <a:avLst/>
          </a:prstGeom>
        </p:spPr>
      </p:pic>
    </p:spTree>
    <p:extLst>
      <p:ext uri="{BB962C8B-B14F-4D97-AF65-F5344CB8AC3E}">
        <p14:creationId xmlns:p14="http://schemas.microsoft.com/office/powerpoint/2010/main" val="2810854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CE8BE5-EAF0-6845-ACA0-E500306A1107}"/>
              </a:ext>
            </a:extLst>
          </p:cNvPr>
          <p:cNvSpPr>
            <a:spLocks noGrp="1"/>
          </p:cNvSpPr>
          <p:nvPr>
            <p:ph type="title"/>
          </p:nvPr>
        </p:nvSpPr>
        <p:spPr>
          <a:xfrm>
            <a:off x="2417874" y="758952"/>
            <a:ext cx="6497525" cy="1704848"/>
          </a:xfrm>
        </p:spPr>
        <p:txBody>
          <a:bodyPr anchor="b">
            <a:normAutofit/>
          </a:bodyPr>
          <a:lstStyle/>
          <a:p>
            <a:r>
              <a:rPr lang="en-US" sz="4000" dirty="0"/>
              <a:t>5. Conclusion</a:t>
            </a:r>
          </a:p>
        </p:txBody>
      </p:sp>
      <p:sp>
        <p:nvSpPr>
          <p:cNvPr id="7" name="Title 2">
            <a:extLst>
              <a:ext uri="{FF2B5EF4-FFF2-40B4-BE49-F238E27FC236}">
                <a16:creationId xmlns:a16="http://schemas.microsoft.com/office/drawing/2014/main" id="{413CDB9F-9391-4BBA-97EE-94B5A523CDF1}"/>
              </a:ext>
            </a:extLst>
          </p:cNvPr>
          <p:cNvSpPr txBox="1">
            <a:spLocks/>
          </p:cNvSpPr>
          <p:nvPr/>
        </p:nvSpPr>
        <p:spPr>
          <a:xfrm>
            <a:off x="3115732" y="3183467"/>
            <a:ext cx="5799667" cy="2282151"/>
          </a:xfrm>
          <a:prstGeom prst="rect">
            <a:avLst/>
          </a:prstGeom>
        </p:spPr>
        <p:txBody>
          <a:bodyPr vert="horz" lIns="91440" tIns="45720" rIns="91440" bIns="45720" rtlCol="0" anchor="b" anchorCtr="0">
            <a:normAutofit/>
          </a:bodyPr>
          <a:lstStyle>
            <a:lvl1pPr algn="ctr" defTabSz="914400" rtl="0" eaLnBrk="1" latinLnBrk="0" hangingPunct="1">
              <a:lnSpc>
                <a:spcPct val="90000"/>
              </a:lnSpc>
              <a:spcBef>
                <a:spcPct val="0"/>
              </a:spcBef>
              <a:buNone/>
              <a:defRPr sz="8000" b="0" kern="1200" spc="-50" baseline="0">
                <a:solidFill>
                  <a:schemeClr val="tx1"/>
                </a:solidFill>
                <a:latin typeface="+mj-lt"/>
                <a:ea typeface="+mj-ea"/>
                <a:cs typeface="+mj-cs"/>
              </a:defRPr>
            </a:lvl1pPr>
          </a:lstStyle>
          <a:p>
            <a:pPr>
              <a:lnSpc>
                <a:spcPct val="90000"/>
              </a:lnSpc>
            </a:pPr>
            <a:r>
              <a:rPr lang="en-US" sz="1500" dirty="0">
                <a:latin typeface="Arial" panose="020B0604020202020204" pitchFamily="34" charset="0"/>
                <a:cs typeface="Arial" panose="020B0604020202020204" pitchFamily="34" charset="0"/>
              </a:rPr>
              <a:t>In this project, we practiced some learnt time-series methods to create stock price prediction model. The best model looks good in train and test phases within sample data. However, we cannot evaluate for out-of-sample data. </a:t>
            </a:r>
          </a:p>
          <a:p>
            <a:pPr>
              <a:lnSpc>
                <a:spcPct val="90000"/>
              </a:lnSpc>
            </a:pPr>
            <a:endParaRPr lang="en-US" sz="1500" dirty="0">
              <a:latin typeface="Arial" panose="020B0604020202020204" pitchFamily="34" charset="0"/>
              <a:cs typeface="Arial" panose="020B0604020202020204" pitchFamily="34" charset="0"/>
            </a:endParaRPr>
          </a:p>
          <a:p>
            <a:pPr>
              <a:lnSpc>
                <a:spcPct val="90000"/>
              </a:lnSpc>
            </a:pPr>
            <a:r>
              <a:rPr lang="en-US" sz="1500" dirty="0">
                <a:latin typeface="Arial" panose="020B0604020202020204" pitchFamily="34" charset="0"/>
                <a:cs typeface="Arial" panose="020B0604020202020204" pitchFamily="34" charset="0"/>
              </a:rPr>
              <a:t>Moreover, we need to investigate to do comprehensive evaluation process to make sure model performance. For example: monitor training and testing phases to evaluate model fitting (over/under or well fit), or training / testing / forecasting duration, </a:t>
            </a:r>
            <a:r>
              <a:rPr lang="en-US" sz="1500" dirty="0" err="1">
                <a:latin typeface="Arial" panose="020B0604020202020204" pitchFamily="34" charset="0"/>
                <a:cs typeface="Arial" panose="020B0604020202020204" pitchFamily="34" charset="0"/>
              </a:rPr>
              <a:t>ect</a:t>
            </a:r>
            <a:r>
              <a:rPr lang="en-US" sz="15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939238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con&#10;&#10;Description automatically generated with low confidence">
            <a:extLst>
              <a:ext uri="{FF2B5EF4-FFF2-40B4-BE49-F238E27FC236}">
                <a16:creationId xmlns:a16="http://schemas.microsoft.com/office/drawing/2014/main" id="{7BBA0F4E-FD62-44C4-A934-DFB1D483646E}"/>
              </a:ext>
            </a:extLst>
          </p:cNvPr>
          <p:cNvPicPr>
            <a:picLocks noGrp="1" noChangeAspect="1"/>
          </p:cNvPicPr>
          <p:nvPr>
            <p:ph idx="1"/>
          </p:nvPr>
        </p:nvPicPr>
        <p:blipFill>
          <a:blip r:embed="rId2"/>
          <a:stretch>
            <a:fillRect/>
          </a:stretch>
        </p:blipFill>
        <p:spPr>
          <a:xfrm>
            <a:off x="3874532" y="1579951"/>
            <a:ext cx="4205868" cy="3960866"/>
          </a:xfrm>
          <a:noFill/>
        </p:spPr>
      </p:pic>
    </p:spTree>
    <p:extLst>
      <p:ext uri="{BB962C8B-B14F-4D97-AF65-F5344CB8AC3E}">
        <p14:creationId xmlns:p14="http://schemas.microsoft.com/office/powerpoint/2010/main" val="1237448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8BB1D2D3-565B-8645-85F7-41F999D96B52}"/>
              </a:ext>
            </a:extLst>
          </p:cNvPr>
          <p:cNvSpPr>
            <a:spLocks noGrp="1"/>
          </p:cNvSpPr>
          <p:nvPr>
            <p:ph type="title"/>
          </p:nvPr>
        </p:nvSpPr>
        <p:spPr/>
        <p:txBody>
          <a:bodyPr/>
          <a:lstStyle/>
          <a:p>
            <a:r>
              <a:rPr lang="en-US" dirty="0">
                <a:sym typeface="Bodoni SvtyTwo ITC TT-Book"/>
              </a:rPr>
              <a:t>QUESTIONS</a:t>
            </a:r>
          </a:p>
        </p:txBody>
      </p:sp>
      <p:pic>
        <p:nvPicPr>
          <p:cNvPr id="5" name="Content Placeholder 4" descr="Sticky notes with question marks">
            <a:extLst>
              <a:ext uri="{FF2B5EF4-FFF2-40B4-BE49-F238E27FC236}">
                <a16:creationId xmlns:a16="http://schemas.microsoft.com/office/drawing/2014/main" id="{EB688986-3121-4BBB-BC3C-FA30D2230954}"/>
              </a:ext>
            </a:extLst>
          </p:cNvPr>
          <p:cNvPicPr>
            <a:picLocks noGrp="1" noChangeAspect="1"/>
          </p:cNvPicPr>
          <p:nvPr>
            <p:ph idx="1"/>
          </p:nvPr>
        </p:nvPicPr>
        <p:blipFill>
          <a:blip r:embed="rId2"/>
          <a:stretch>
            <a:fillRect/>
          </a:stretch>
        </p:blipFill>
        <p:spPr>
          <a:xfrm>
            <a:off x="3305572" y="2108200"/>
            <a:ext cx="5641182" cy="3760788"/>
          </a:xfrm>
        </p:spPr>
      </p:pic>
    </p:spTree>
    <p:extLst>
      <p:ext uri="{BB962C8B-B14F-4D97-AF65-F5344CB8AC3E}">
        <p14:creationId xmlns:p14="http://schemas.microsoft.com/office/powerpoint/2010/main" val="446868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CE8BE5-EAF0-6845-ACA0-E500306A1107}"/>
              </a:ext>
            </a:extLst>
          </p:cNvPr>
          <p:cNvSpPr>
            <a:spLocks noGrp="1"/>
          </p:cNvSpPr>
          <p:nvPr>
            <p:ph type="ctrTitle"/>
          </p:nvPr>
        </p:nvSpPr>
        <p:spPr>
          <a:xfrm>
            <a:off x="1097280" y="758952"/>
            <a:ext cx="10058400" cy="3566160"/>
          </a:xfrm>
        </p:spPr>
        <p:txBody>
          <a:bodyPr vert="horz" lIns="91440" tIns="45720" rIns="91440" bIns="45720" rtlCol="0" anchor="b">
            <a:normAutofit/>
          </a:bodyPr>
          <a:lstStyle/>
          <a:p>
            <a:r>
              <a:rPr lang="en-US" sz="4000" dirty="0"/>
              <a:t>C</a:t>
            </a:r>
            <a:r>
              <a:rPr lang="en-US" sz="4000" kern="1200" spc="-50" baseline="0" dirty="0">
                <a:latin typeface="+mj-lt"/>
                <a:ea typeface="+mj-ea"/>
                <a:cs typeface="+mj-cs"/>
              </a:rPr>
              <a:t>ontribution</a:t>
            </a:r>
          </a:p>
        </p:txBody>
      </p:sp>
      <p:sp>
        <p:nvSpPr>
          <p:cNvPr id="4" name="Title 2">
            <a:extLst>
              <a:ext uri="{FF2B5EF4-FFF2-40B4-BE49-F238E27FC236}">
                <a16:creationId xmlns:a16="http://schemas.microsoft.com/office/drawing/2014/main" id="{B3D91DDE-CB17-4BD2-807D-57491188DDDB}"/>
              </a:ext>
            </a:extLst>
          </p:cNvPr>
          <p:cNvSpPr txBox="1">
            <a:spLocks/>
          </p:cNvSpPr>
          <p:nvPr/>
        </p:nvSpPr>
        <p:spPr>
          <a:xfrm>
            <a:off x="1097280" y="4603173"/>
            <a:ext cx="8296102" cy="1215736"/>
          </a:xfrm>
          <a:prstGeom prst="rect">
            <a:avLst/>
          </a:prstGeom>
        </p:spPr>
        <p:txBody>
          <a:bodyPr vert="horz" lIns="91440" tIns="45720" rIns="91440" bIns="45720" rtlCol="0" anchor="b" anchorCtr="0">
            <a:noAutofit/>
          </a:bodyPr>
          <a:lstStyle>
            <a:lvl1pPr algn="ctr" defTabSz="914400" rtl="0" eaLnBrk="1" latinLnBrk="0" hangingPunct="1">
              <a:lnSpc>
                <a:spcPct val="90000"/>
              </a:lnSpc>
              <a:spcBef>
                <a:spcPct val="0"/>
              </a:spcBef>
              <a:buNone/>
              <a:defRPr sz="8000" b="0" kern="1200" spc="-50" baseline="0">
                <a:solidFill>
                  <a:schemeClr val="tx1"/>
                </a:solidFill>
                <a:latin typeface="+mj-lt"/>
                <a:ea typeface="+mj-ea"/>
                <a:cs typeface="+mj-cs"/>
              </a:defRPr>
            </a:lvl1pPr>
          </a:lstStyle>
          <a:p>
            <a:pPr algn="l"/>
            <a:r>
              <a:rPr lang="en-CA" sz="1400" i="0" dirty="0">
                <a:solidFill>
                  <a:schemeClr val="accent1">
                    <a:lumMod val="75000"/>
                  </a:schemeClr>
                </a:solidFill>
                <a:effectLst/>
                <a:latin typeface="Arial" panose="020B0604020202020204" pitchFamily="34" charset="0"/>
                <a:cs typeface="Arial" panose="020B0604020202020204" pitchFamily="34" charset="0"/>
              </a:rPr>
              <a:t>Trang Bui: </a:t>
            </a:r>
            <a:r>
              <a:rPr lang="en-CA" sz="1400" i="0" dirty="0">
                <a:effectLst/>
                <a:latin typeface="Arial" panose="020B0604020202020204" pitchFamily="34" charset="0"/>
                <a:cs typeface="Arial" panose="020B0604020202020204" pitchFamily="34" charset="0"/>
              </a:rPr>
              <a:t>Data Pre-processing, LSTM models + coding combination and doing final conclusion.</a:t>
            </a:r>
          </a:p>
          <a:p>
            <a:pPr algn="l"/>
            <a:endParaRPr lang="en-CA" sz="1400" i="0" dirty="0">
              <a:effectLst/>
              <a:latin typeface="Arial" panose="020B0604020202020204" pitchFamily="34" charset="0"/>
              <a:cs typeface="Arial" panose="020B0604020202020204" pitchFamily="34" charset="0"/>
            </a:endParaRPr>
          </a:p>
          <a:p>
            <a:pPr algn="l"/>
            <a:r>
              <a:rPr lang="en-CA" sz="1400" i="0" dirty="0" err="1">
                <a:solidFill>
                  <a:schemeClr val="accent1">
                    <a:lumMod val="75000"/>
                  </a:schemeClr>
                </a:solidFill>
                <a:effectLst/>
                <a:latin typeface="Arial" panose="020B0604020202020204" pitchFamily="34" charset="0"/>
                <a:cs typeface="Arial" panose="020B0604020202020204" pitchFamily="34" charset="0"/>
              </a:rPr>
              <a:t>Sowjanja</a:t>
            </a:r>
            <a:r>
              <a:rPr lang="en-CA" sz="1400" i="0" dirty="0">
                <a:effectLst/>
                <a:latin typeface="Arial" panose="020B0604020202020204" pitchFamily="34" charset="0"/>
                <a:cs typeface="Arial" panose="020B0604020202020204" pitchFamily="34" charset="0"/>
              </a:rPr>
              <a:t>: MA model</a:t>
            </a:r>
          </a:p>
          <a:p>
            <a:pPr algn="l"/>
            <a:endParaRPr lang="en-CA" sz="1400" i="0" dirty="0">
              <a:effectLst/>
              <a:latin typeface="Arial" panose="020B0604020202020204" pitchFamily="34" charset="0"/>
              <a:cs typeface="Arial" panose="020B0604020202020204" pitchFamily="34" charset="0"/>
            </a:endParaRPr>
          </a:p>
          <a:p>
            <a:pPr algn="l"/>
            <a:r>
              <a:rPr lang="en-CA" sz="1400" i="0" dirty="0">
                <a:solidFill>
                  <a:schemeClr val="accent1">
                    <a:lumMod val="75000"/>
                  </a:schemeClr>
                </a:solidFill>
                <a:effectLst/>
                <a:latin typeface="Arial" panose="020B0604020202020204" pitchFamily="34" charset="0"/>
                <a:cs typeface="Arial" panose="020B0604020202020204" pitchFamily="34" charset="0"/>
              </a:rPr>
              <a:t>Sriram</a:t>
            </a:r>
            <a:r>
              <a:rPr lang="en-CA" sz="1400" i="0" dirty="0">
                <a:effectLst/>
                <a:latin typeface="Arial" panose="020B0604020202020204" pitchFamily="34" charset="0"/>
                <a:cs typeface="Arial" panose="020B0604020202020204" pitchFamily="34" charset="0"/>
              </a:rPr>
              <a:t>: Exponential Smoothing Models </a:t>
            </a:r>
          </a:p>
        </p:txBody>
      </p:sp>
    </p:spTree>
    <p:extLst>
      <p:ext uri="{BB962C8B-B14F-4D97-AF65-F5344CB8AC3E}">
        <p14:creationId xmlns:p14="http://schemas.microsoft.com/office/powerpoint/2010/main" val="118437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FCA704-4032-7441-8B97-38C90F96D7F8}"/>
              </a:ext>
            </a:extLst>
          </p:cNvPr>
          <p:cNvSpPr>
            <a:spLocks noGrp="1"/>
          </p:cNvSpPr>
          <p:nvPr>
            <p:ph idx="1"/>
          </p:nvPr>
        </p:nvSpPr>
        <p:spPr>
          <a:xfrm>
            <a:off x="1097280" y="1984917"/>
            <a:ext cx="10058400" cy="3941750"/>
          </a:xfrm>
        </p:spPr>
        <p:txBody>
          <a:bodyPr>
            <a:noAutofit/>
          </a:bodyPr>
          <a:lstStyle/>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Stock Market - Problem Statement</a:t>
            </a:r>
          </a:p>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Time-Series data</a:t>
            </a:r>
          </a:p>
          <a:p>
            <a:pPr lvl="3">
              <a:lnSpc>
                <a:spcPct val="80000"/>
              </a:lnSpc>
            </a:pPr>
            <a:r>
              <a:rPr lang="en-US" sz="1500" dirty="0">
                <a:latin typeface="Arial" panose="020B0604020202020204" pitchFamily="34" charset="0"/>
                <a:cs typeface="Arial" panose="020B0604020202020204" pitchFamily="34" charset="0"/>
              </a:rPr>
              <a:t>2.1 Introduction</a:t>
            </a:r>
          </a:p>
          <a:p>
            <a:pPr lvl="3">
              <a:lnSpc>
                <a:spcPct val="80000"/>
              </a:lnSpc>
            </a:pPr>
            <a:r>
              <a:rPr lang="en-US" sz="1500" dirty="0">
                <a:latin typeface="Arial" panose="020B0604020202020204" pitchFamily="34" charset="0"/>
                <a:cs typeface="Arial" panose="020B0604020202020204" pitchFamily="34" charset="0"/>
              </a:rPr>
              <a:t>2.2 Dataset</a:t>
            </a:r>
          </a:p>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Time-Series models</a:t>
            </a:r>
          </a:p>
          <a:p>
            <a:pPr lvl="3">
              <a:lnSpc>
                <a:spcPct val="80000"/>
              </a:lnSpc>
            </a:pPr>
            <a:r>
              <a:rPr lang="en-US" sz="1500" dirty="0">
                <a:latin typeface="Arial" panose="020B0604020202020204" pitchFamily="34" charset="0"/>
                <a:cs typeface="Arial" panose="020B0604020202020204" pitchFamily="34" charset="0"/>
              </a:rPr>
              <a:t>3.1 Moving Average</a:t>
            </a:r>
          </a:p>
          <a:p>
            <a:pPr lvl="3">
              <a:lnSpc>
                <a:spcPct val="80000"/>
              </a:lnSpc>
            </a:pPr>
            <a:r>
              <a:rPr lang="en-US" sz="1500" dirty="0">
                <a:latin typeface="Arial" panose="020B0604020202020204" pitchFamily="34" charset="0"/>
                <a:cs typeface="Arial" panose="020B0604020202020204" pitchFamily="34" charset="0"/>
              </a:rPr>
              <a:t>3.2 Exponential Smoothing (SES, DES, TES)</a:t>
            </a:r>
          </a:p>
          <a:p>
            <a:pPr lvl="3">
              <a:lnSpc>
                <a:spcPct val="80000"/>
              </a:lnSpc>
            </a:pPr>
            <a:r>
              <a:rPr lang="en-US" sz="1500" dirty="0">
                <a:latin typeface="Arial" panose="020B0604020202020204" pitchFamily="34" charset="0"/>
                <a:cs typeface="Arial" panose="020B0604020202020204" pitchFamily="34" charset="0"/>
              </a:rPr>
              <a:t>3.3 LSTM</a:t>
            </a:r>
          </a:p>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Evaluation &amp; Results</a:t>
            </a:r>
          </a:p>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Conclusion</a:t>
            </a:r>
          </a:p>
          <a:p>
            <a:pPr marL="560070" indent="-514350">
              <a:lnSpc>
                <a:spcPct val="80000"/>
              </a:lnSpc>
              <a:buFont typeface="+mj-lt"/>
              <a:buAutoNum type="arabicPeriod"/>
            </a:pPr>
            <a:r>
              <a:rPr lang="en-US" sz="1500" dirty="0">
                <a:latin typeface="Arial" panose="020B0604020202020204" pitchFamily="34" charset="0"/>
                <a:cs typeface="Arial" panose="020B0604020202020204" pitchFamily="34" charset="0"/>
              </a:rPr>
              <a:t>Q&amp;A</a:t>
            </a:r>
          </a:p>
        </p:txBody>
      </p:sp>
      <p:sp>
        <p:nvSpPr>
          <p:cNvPr id="2" name="Title 1">
            <a:extLst>
              <a:ext uri="{FF2B5EF4-FFF2-40B4-BE49-F238E27FC236}">
                <a16:creationId xmlns:a16="http://schemas.microsoft.com/office/drawing/2014/main" id="{F31B00C7-0803-8A43-A9F3-6FF24BDCB923}"/>
              </a:ext>
            </a:extLst>
          </p:cNvPr>
          <p:cNvSpPr>
            <a:spLocks noGrp="1"/>
          </p:cNvSpPr>
          <p:nvPr>
            <p:ph type="title"/>
          </p:nvPr>
        </p:nvSpPr>
        <p:spPr>
          <a:xfrm>
            <a:off x="1097280" y="421817"/>
            <a:ext cx="10058400" cy="1369074"/>
          </a:xfrm>
        </p:spPr>
        <p:txBody>
          <a:bodyPr anchor="ctr">
            <a:normAutofit/>
          </a:bodyPr>
          <a:lstStyle/>
          <a:p>
            <a:r>
              <a:rPr lang="en-US" dirty="0"/>
              <a:t>AGENDA</a:t>
            </a:r>
          </a:p>
        </p:txBody>
      </p:sp>
    </p:spTree>
    <p:extLst>
      <p:ext uri="{BB962C8B-B14F-4D97-AF65-F5344CB8AC3E}">
        <p14:creationId xmlns:p14="http://schemas.microsoft.com/office/powerpoint/2010/main" val="1639088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9B206E8-59BD-1B4C-8912-9A0443F96A4F}"/>
              </a:ext>
            </a:extLst>
          </p:cNvPr>
          <p:cNvSpPr>
            <a:spLocks noGrp="1"/>
          </p:cNvSpPr>
          <p:nvPr>
            <p:ph type="title"/>
          </p:nvPr>
        </p:nvSpPr>
        <p:spPr>
          <a:xfrm>
            <a:off x="1097280" y="421817"/>
            <a:ext cx="10058400" cy="1369074"/>
          </a:xfrm>
        </p:spPr>
        <p:txBody>
          <a:bodyPr anchor="ctr">
            <a:normAutofit/>
          </a:bodyPr>
          <a:lstStyle/>
          <a:p>
            <a:r>
              <a:rPr lang="en-US"/>
              <a:t>1. Stock market </a:t>
            </a:r>
            <a:r>
              <a:rPr lang="en-US" err="1"/>
              <a:t>INTROduction</a:t>
            </a:r>
            <a:endParaRPr lang="en-US"/>
          </a:p>
        </p:txBody>
      </p:sp>
      <p:graphicFrame>
        <p:nvGraphicFramePr>
          <p:cNvPr id="13" name="Content Placeholder 4">
            <a:extLst>
              <a:ext uri="{FF2B5EF4-FFF2-40B4-BE49-F238E27FC236}">
                <a16:creationId xmlns:a16="http://schemas.microsoft.com/office/drawing/2014/main" id="{E9D2911F-F2FD-473B-911F-1869A887FC14}"/>
              </a:ext>
            </a:extLst>
          </p:cNvPr>
          <p:cNvGraphicFramePr>
            <a:graphicFrameLocks noGrp="1"/>
          </p:cNvGraphicFramePr>
          <p:nvPr>
            <p:ph idx="1"/>
            <p:extLst>
              <p:ext uri="{D42A27DB-BD31-4B8C-83A1-F6EECF244321}">
                <p14:modId xmlns:p14="http://schemas.microsoft.com/office/powerpoint/2010/main" val="1030162451"/>
              </p:ext>
            </p:extLst>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011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con&#10;&#10;Description automatically generated">
            <a:extLst>
              <a:ext uri="{FF2B5EF4-FFF2-40B4-BE49-F238E27FC236}">
                <a16:creationId xmlns:a16="http://schemas.microsoft.com/office/drawing/2014/main" id="{52562838-A7EE-4B92-8B5F-CC57588660A6}"/>
              </a:ext>
            </a:extLst>
          </p:cNvPr>
          <p:cNvPicPr>
            <a:picLocks noChangeAspect="1"/>
          </p:cNvPicPr>
          <p:nvPr/>
        </p:nvPicPr>
        <p:blipFill>
          <a:blip r:embed="rId2"/>
          <a:stretch>
            <a:fillRect/>
          </a:stretch>
        </p:blipFill>
        <p:spPr>
          <a:xfrm>
            <a:off x="5638800" y="2243668"/>
            <a:ext cx="5320453" cy="3924698"/>
          </a:xfrm>
          <a:prstGeom prst="rect">
            <a:avLst/>
          </a:prstGeom>
        </p:spPr>
      </p:pic>
      <p:sp>
        <p:nvSpPr>
          <p:cNvPr id="2" name="Title 1">
            <a:extLst>
              <a:ext uri="{FF2B5EF4-FFF2-40B4-BE49-F238E27FC236}">
                <a16:creationId xmlns:a16="http://schemas.microsoft.com/office/drawing/2014/main" id="{1DEF41F9-7D13-4D21-A010-46E29F1F62EF}"/>
              </a:ext>
            </a:extLst>
          </p:cNvPr>
          <p:cNvSpPr>
            <a:spLocks noGrp="1"/>
          </p:cNvSpPr>
          <p:nvPr>
            <p:ph type="title"/>
          </p:nvPr>
        </p:nvSpPr>
        <p:spPr/>
        <p:txBody>
          <a:bodyPr/>
          <a:lstStyle/>
          <a:p>
            <a:r>
              <a:rPr lang="en-US" sz="4000" dirty="0"/>
              <a:t>2.1 Time-series data introduction</a:t>
            </a:r>
            <a:endParaRPr lang="en-US" dirty="0"/>
          </a:p>
        </p:txBody>
      </p:sp>
      <p:sp>
        <p:nvSpPr>
          <p:cNvPr id="4" name="Content Placeholder 3">
            <a:extLst>
              <a:ext uri="{FF2B5EF4-FFF2-40B4-BE49-F238E27FC236}">
                <a16:creationId xmlns:a16="http://schemas.microsoft.com/office/drawing/2014/main" id="{CEA48525-8DA1-402C-AD2E-899A216EB3DA}"/>
              </a:ext>
            </a:extLst>
          </p:cNvPr>
          <p:cNvSpPr>
            <a:spLocks noGrp="1"/>
          </p:cNvSpPr>
          <p:nvPr>
            <p:ph idx="1"/>
          </p:nvPr>
        </p:nvSpPr>
        <p:spPr>
          <a:xfrm>
            <a:off x="1097279" y="2015067"/>
            <a:ext cx="9706188" cy="4241800"/>
          </a:xfrm>
        </p:spPr>
        <p:txBody>
          <a:bodyPr>
            <a:normAutofit fontScale="25000" lnSpcReduction="20000"/>
          </a:bodyPr>
          <a:lstStyle/>
          <a:p>
            <a:pPr marL="331470" indent="-285750">
              <a:buFont typeface="Wingdings" panose="05000000000000000000" pitchFamily="2" charset="2"/>
              <a:buChar char="v"/>
            </a:pPr>
            <a:r>
              <a:rPr lang="en-US" sz="6000" dirty="0">
                <a:solidFill>
                  <a:srgbClr val="0070C0"/>
                </a:solidFill>
                <a:latin typeface="Arial" panose="020B0604020202020204" pitchFamily="34" charset="0"/>
                <a:cs typeface="Arial" panose="020B0604020202020204" pitchFamily="34" charset="0"/>
              </a:rPr>
              <a:t>What is time-series data?</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A series of data points taken from the same source and measured and ordered over a period of time.</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Time-series data can be classified into two types: </a:t>
            </a:r>
          </a:p>
          <a:p>
            <a:pPr lvl="4">
              <a:buFont typeface="Courier New" panose="02070309020205020404" pitchFamily="49" charset="0"/>
              <a:buChar char="o"/>
            </a:pPr>
            <a:r>
              <a:rPr lang="en-US" sz="6000" dirty="0">
                <a:latin typeface="Arial" panose="020B0604020202020204" pitchFamily="34" charset="0"/>
                <a:cs typeface="Arial" panose="020B0604020202020204" pitchFamily="34" charset="0"/>
              </a:rPr>
              <a:t>regular time intervals (metrics)</a:t>
            </a:r>
          </a:p>
          <a:p>
            <a:pPr lvl="4">
              <a:buFont typeface="Courier New" panose="02070309020205020404" pitchFamily="49" charset="0"/>
              <a:buChar char="o"/>
            </a:pPr>
            <a:r>
              <a:rPr lang="en-US" sz="6000" dirty="0">
                <a:latin typeface="Arial" panose="020B0604020202020204" pitchFamily="34" charset="0"/>
                <a:cs typeface="Arial" panose="020B0604020202020204" pitchFamily="34" charset="0"/>
              </a:rPr>
              <a:t>irregular time intervals (events)</a:t>
            </a:r>
          </a:p>
          <a:p>
            <a:pPr marL="331470" indent="-285750">
              <a:buFont typeface="Wingdings" panose="05000000000000000000" pitchFamily="2" charset="2"/>
              <a:buChar char="v"/>
            </a:pPr>
            <a:r>
              <a:rPr lang="en-US" sz="6000" dirty="0">
                <a:solidFill>
                  <a:srgbClr val="0070C0"/>
                </a:solidFill>
                <a:latin typeface="Arial" panose="020B0604020202020204" pitchFamily="34" charset="0"/>
                <a:cs typeface="Arial" panose="020B0604020202020204" pitchFamily="34" charset="0"/>
              </a:rPr>
              <a:t>Time-series data components?</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Trend: movement along the term</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Seasonality: seasonal changes</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Cyclicity: change repeat over a certain time</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Residual: irregular variations</a:t>
            </a:r>
          </a:p>
          <a:p>
            <a:pPr marL="331470" indent="-285750">
              <a:buFont typeface="Wingdings" panose="05000000000000000000" pitchFamily="2" charset="2"/>
              <a:buChar char="v"/>
            </a:pPr>
            <a:r>
              <a:rPr lang="en-US" sz="6000" dirty="0">
                <a:solidFill>
                  <a:srgbClr val="0070C0"/>
                </a:solidFill>
                <a:latin typeface="Arial" panose="020B0604020202020204" pitchFamily="34" charset="0"/>
                <a:cs typeface="Arial" panose="020B0604020202020204" pitchFamily="34" charset="0"/>
              </a:rPr>
              <a:t>Time-series is usually used for some analysis applications</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Stock price</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Exchange Rate, interest rate </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Retail Sales</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Power Consumptions / Demand</a:t>
            </a:r>
          </a:p>
          <a:p>
            <a:pPr lvl="2">
              <a:buFont typeface="Wingdings" panose="05000000000000000000" pitchFamily="2" charset="2"/>
              <a:buChar char="§"/>
            </a:pPr>
            <a:r>
              <a:rPr lang="en-US" sz="6000" dirty="0">
                <a:latin typeface="Arial" panose="020B0604020202020204" pitchFamily="34" charset="0"/>
                <a:cs typeface="Arial" panose="020B0604020202020204" pitchFamily="34" charset="0"/>
              </a:rPr>
              <a:t>Etc. </a:t>
            </a:r>
          </a:p>
          <a:p>
            <a:endParaRPr lang="en-CA" dirty="0"/>
          </a:p>
        </p:txBody>
      </p:sp>
    </p:spTree>
    <p:extLst>
      <p:ext uri="{BB962C8B-B14F-4D97-AF65-F5344CB8AC3E}">
        <p14:creationId xmlns:p14="http://schemas.microsoft.com/office/powerpoint/2010/main" val="2904357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B6C6BD0-EDC9-7C44-A414-B66D25E34B52}"/>
              </a:ext>
            </a:extLst>
          </p:cNvPr>
          <p:cNvSpPr>
            <a:spLocks noGrp="1"/>
          </p:cNvSpPr>
          <p:nvPr>
            <p:ph type="title"/>
          </p:nvPr>
        </p:nvSpPr>
        <p:spPr/>
        <p:txBody>
          <a:bodyPr/>
          <a:lstStyle/>
          <a:p>
            <a:r>
              <a:rPr lang="en-US" dirty="0"/>
              <a:t>2.2 Dataset</a:t>
            </a:r>
          </a:p>
        </p:txBody>
      </p:sp>
      <p:sp>
        <p:nvSpPr>
          <p:cNvPr id="21" name="Content Placeholder 3">
            <a:extLst>
              <a:ext uri="{FF2B5EF4-FFF2-40B4-BE49-F238E27FC236}">
                <a16:creationId xmlns:a16="http://schemas.microsoft.com/office/drawing/2014/main" id="{B8270FA5-8E45-4B1A-A923-B1A3B2FD674E}"/>
              </a:ext>
            </a:extLst>
          </p:cNvPr>
          <p:cNvSpPr txBox="1">
            <a:spLocks/>
          </p:cNvSpPr>
          <p:nvPr/>
        </p:nvSpPr>
        <p:spPr>
          <a:xfrm>
            <a:off x="1097280" y="2015067"/>
            <a:ext cx="10058400" cy="4241800"/>
          </a:xfrm>
          <a:prstGeom prst="rect">
            <a:avLst/>
          </a:prstGeom>
        </p:spPr>
        <p:txBody>
          <a:bodyPr>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spcBef>
                <a:spcPts val="0"/>
              </a:spcBef>
              <a:spcAft>
                <a:spcPts val="800"/>
              </a:spcAft>
              <a:buFont typeface="Wingdings" panose="05000000000000000000" pitchFamily="2" charset="2"/>
              <a:buChar char="v"/>
            </a:pPr>
            <a:r>
              <a:rPr lang="en-CA" sz="1500" dirty="0">
                <a:effectLst/>
                <a:latin typeface="Calibri" panose="020F0502020204030204" pitchFamily="34" charset="0"/>
                <a:ea typeface="Calibri" panose="020F0502020204030204" pitchFamily="34" charset="0"/>
                <a:cs typeface="Times New Roman" panose="02020603050405020304" pitchFamily="18" charset="0"/>
              </a:rPr>
              <a:t> We will directly use stock data from </a:t>
            </a:r>
            <a:r>
              <a:rPr lang="en-CA" sz="15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https://ca.finance.yahoo.com/</a:t>
            </a:r>
            <a:r>
              <a:rPr lang="en-CA" sz="1500" dirty="0">
                <a:effectLst/>
                <a:latin typeface="Calibri" panose="020F0502020204030204" pitchFamily="34" charset="0"/>
                <a:ea typeface="Calibri" panose="020F0502020204030204" pitchFamily="34" charset="0"/>
                <a:cs typeface="Times New Roman" panose="02020603050405020304" pitchFamily="18" charset="0"/>
              </a:rPr>
              <a:t>. </a:t>
            </a:r>
          </a:p>
          <a:p>
            <a:pPr algn="just">
              <a:spcBef>
                <a:spcPts val="0"/>
              </a:spcBef>
              <a:spcAft>
                <a:spcPts val="800"/>
              </a:spcAft>
              <a:buFont typeface="Wingdings" panose="05000000000000000000" pitchFamily="2" charset="2"/>
              <a:buChar char="v"/>
            </a:pPr>
            <a:r>
              <a:rPr lang="en-CA" sz="1500" dirty="0">
                <a:latin typeface="Calibri" panose="020F0502020204030204" pitchFamily="34" charset="0"/>
                <a:cs typeface="Times New Roman" panose="02020603050405020304" pitchFamily="18" charset="0"/>
              </a:rPr>
              <a:t>In this project, we select historical stock price data of </a:t>
            </a:r>
            <a:r>
              <a:rPr lang="en-CA" sz="1500" dirty="0">
                <a:solidFill>
                  <a:schemeClr val="accent1">
                    <a:lumMod val="75000"/>
                  </a:schemeClr>
                </a:solidFill>
                <a:latin typeface="Calibri" panose="020F0502020204030204" pitchFamily="34" charset="0"/>
                <a:cs typeface="Times New Roman" panose="02020603050405020304" pitchFamily="18" charset="0"/>
              </a:rPr>
              <a:t>Dow Jones Industrial Average (“DOW”) </a:t>
            </a:r>
            <a:r>
              <a:rPr lang="en-CA" sz="1500" dirty="0">
                <a:latin typeface="Calibri" panose="020F0502020204030204" pitchFamily="34" charset="0"/>
                <a:cs typeface="Times New Roman" panose="02020603050405020304" pitchFamily="18" charset="0"/>
              </a:rPr>
              <a:t>for time-series model training. The amount of used data is at least in 3 recent years period. And, we use feature “Close” for the target.</a:t>
            </a:r>
          </a:p>
          <a:p>
            <a:pPr algn="just">
              <a:spcBef>
                <a:spcPts val="0"/>
              </a:spcBef>
              <a:spcAft>
                <a:spcPts val="800"/>
              </a:spcAft>
              <a:buFont typeface="Wingdings" panose="05000000000000000000" pitchFamily="2" charset="2"/>
              <a:buChar char="v"/>
            </a:pPr>
            <a:r>
              <a:rPr lang="en-CA" sz="1500" dirty="0">
                <a:latin typeface="Calibri" panose="020F0502020204030204" pitchFamily="34" charset="0"/>
                <a:cs typeface="Times New Roman" panose="02020603050405020304" pitchFamily="18" charset="0"/>
              </a:rPr>
              <a:t> Data </a:t>
            </a:r>
            <a:r>
              <a:rPr lang="en-CA" sz="1500" dirty="0">
                <a:effectLst/>
                <a:latin typeface="Calibri" panose="020F0502020204030204" pitchFamily="34" charset="0"/>
                <a:ea typeface="Calibri" panose="020F0502020204030204" pitchFamily="34" charset="0"/>
                <a:cs typeface="Times New Roman" panose="02020603050405020304" pitchFamily="18" charset="0"/>
              </a:rPr>
              <a:t>attributes:</a:t>
            </a: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Date - </a:t>
            </a:r>
            <a:r>
              <a:rPr lang="en-CA" sz="1500" dirty="0">
                <a:effectLst/>
                <a:latin typeface="Calibri" panose="020F0502020204030204" pitchFamily="34" charset="0"/>
                <a:ea typeface="Calibri" panose="020F0502020204030204" pitchFamily="34" charset="0"/>
                <a:cs typeface="Calibri" panose="020F0502020204030204" pitchFamily="34" charset="0"/>
              </a:rPr>
              <a:t>the date</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Open</a:t>
            </a:r>
            <a:r>
              <a:rPr lang="en-CA" sz="1500" dirty="0">
                <a:effectLst/>
                <a:latin typeface="Calibri" panose="020F0502020204030204" pitchFamily="34" charset="0"/>
                <a:ea typeface="Calibri" panose="020F0502020204030204" pitchFamily="34" charset="0"/>
                <a:cs typeface="Calibri" panose="020F0502020204030204" pitchFamily="34" charset="0"/>
              </a:rPr>
              <a:t> – the stock's opening price</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High</a:t>
            </a:r>
            <a:r>
              <a:rPr lang="en-CA" sz="1500" dirty="0">
                <a:effectLst/>
                <a:latin typeface="Calibri" panose="020F0502020204030204" pitchFamily="34" charset="0"/>
                <a:ea typeface="Calibri" panose="020F0502020204030204" pitchFamily="34" charset="0"/>
                <a:cs typeface="Calibri" panose="020F0502020204030204" pitchFamily="34" charset="0"/>
              </a:rPr>
              <a:t> – for That day's high price</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Low </a:t>
            </a:r>
            <a:r>
              <a:rPr lang="en-CA" sz="1500" dirty="0">
                <a:effectLst/>
                <a:latin typeface="Calibri" panose="020F0502020204030204" pitchFamily="34" charset="0"/>
                <a:ea typeface="Calibri" panose="020F0502020204030204" pitchFamily="34" charset="0"/>
                <a:cs typeface="Calibri" panose="020F0502020204030204" pitchFamily="34" charset="0"/>
              </a:rPr>
              <a:t>– for That day's low price</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Close</a:t>
            </a:r>
            <a:r>
              <a:rPr lang="en-CA" sz="1500" dirty="0">
                <a:effectLst/>
                <a:latin typeface="Calibri" panose="020F0502020204030204" pitchFamily="34" charset="0"/>
                <a:ea typeface="Calibri" panose="020F0502020204030204" pitchFamily="34" charset="0"/>
                <a:cs typeface="Calibri" panose="020F0502020204030204" pitchFamily="34" charset="0"/>
              </a:rPr>
              <a:t> – for the closing price of the day</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Volume</a:t>
            </a:r>
            <a:r>
              <a:rPr lang="en-CA" sz="1500" dirty="0">
                <a:effectLst/>
                <a:latin typeface="Calibri" panose="020F0502020204030204" pitchFamily="34" charset="0"/>
                <a:ea typeface="Calibri" panose="020F0502020204030204" pitchFamily="34" charset="0"/>
                <a:cs typeface="Calibri" panose="020F0502020204030204" pitchFamily="34" charset="0"/>
              </a:rPr>
              <a:t> – as of the sum of stocks exchanged in the day.</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a:p>
            <a:pPr marL="635508" lvl="1" indent="-342900" algn="just">
              <a:spcBef>
                <a:spcPts val="0"/>
              </a:spcBef>
              <a:spcAft>
                <a:spcPts val="800"/>
              </a:spcAft>
              <a:buFont typeface="Courier New" panose="02070309020205020404" pitchFamily="49" charset="0"/>
              <a:buChar char="o"/>
            </a:pPr>
            <a:r>
              <a:rPr lang="en-CA" sz="1500" b="1" dirty="0">
                <a:effectLst/>
                <a:latin typeface="Calibri" panose="020F0502020204030204" pitchFamily="34" charset="0"/>
                <a:ea typeface="Calibri" panose="020F0502020204030204" pitchFamily="34" charset="0"/>
                <a:cs typeface="Calibri" panose="020F0502020204030204" pitchFamily="34" charset="0"/>
              </a:rPr>
              <a:t>Adj Close</a:t>
            </a:r>
            <a:r>
              <a:rPr lang="en-CA" sz="1500" dirty="0">
                <a:effectLst/>
                <a:latin typeface="Calibri" panose="020F0502020204030204" pitchFamily="34" charset="0"/>
                <a:ea typeface="Calibri" panose="020F0502020204030204" pitchFamily="34" charset="0"/>
                <a:cs typeface="Calibri" panose="020F0502020204030204" pitchFamily="34" charset="0"/>
              </a:rPr>
              <a:t> – indicates the closing price of the stock that has been changed to include any distributions / corporate actions that occur before opening the next day.</a:t>
            </a: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93967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FBD3A4-B1EF-4B41-92D8-6221E7B696C7}"/>
              </a:ext>
            </a:extLst>
          </p:cNvPr>
          <p:cNvPicPr>
            <a:picLocks noChangeAspect="1"/>
          </p:cNvPicPr>
          <p:nvPr/>
        </p:nvPicPr>
        <p:blipFill>
          <a:blip r:embed="rId2"/>
          <a:stretch>
            <a:fillRect/>
          </a:stretch>
        </p:blipFill>
        <p:spPr>
          <a:xfrm>
            <a:off x="1097280" y="2015066"/>
            <a:ext cx="5891390" cy="4241799"/>
          </a:xfrm>
          <a:prstGeom prst="rect">
            <a:avLst/>
          </a:prstGeom>
          <a:noFill/>
        </p:spPr>
      </p:pic>
      <p:sp>
        <p:nvSpPr>
          <p:cNvPr id="26" name="Content Placeholder 2">
            <a:extLst>
              <a:ext uri="{FF2B5EF4-FFF2-40B4-BE49-F238E27FC236}">
                <a16:creationId xmlns:a16="http://schemas.microsoft.com/office/drawing/2014/main" id="{BC663716-F6F6-47EE-BA22-550322DB087F}"/>
              </a:ext>
            </a:extLst>
          </p:cNvPr>
          <p:cNvSpPr>
            <a:spLocks noGrp="1"/>
          </p:cNvSpPr>
          <p:nvPr>
            <p:ph sz="half" idx="2"/>
          </p:nvPr>
        </p:nvSpPr>
        <p:spPr>
          <a:xfrm>
            <a:off x="7662334" y="2015066"/>
            <a:ext cx="2895882" cy="2494818"/>
          </a:xfrm>
        </p:spPr>
        <p:txBody>
          <a:bodyPr>
            <a:normAutofit fontScale="25000" lnSpcReduction="20000"/>
          </a:bodyPr>
          <a:lstStyle/>
          <a:p>
            <a:pPr marL="388620" indent="-342900">
              <a:buFont typeface="Wingdings" panose="05000000000000000000" pitchFamily="2" charset="2"/>
              <a:buChar char="ü"/>
            </a:pPr>
            <a:r>
              <a:rPr lang="en-CA" sz="3500" dirty="0"/>
              <a:t>The stock prices fluctuated in the range [40,60]. The price abnormally went down bottom on April-2020</a:t>
            </a:r>
          </a:p>
          <a:p>
            <a:pPr marL="388620" indent="-342900">
              <a:buFont typeface="Wingdings" panose="05000000000000000000" pitchFamily="2" charset="2"/>
              <a:buChar char="ü"/>
            </a:pPr>
            <a:r>
              <a:rPr lang="en-CA" sz="3500" dirty="0"/>
              <a:t>The stock prices are quite stable, no trend can be clearly seen. </a:t>
            </a:r>
          </a:p>
          <a:p>
            <a:pPr marL="388620" indent="-342900">
              <a:buFont typeface="Wingdings" panose="05000000000000000000" pitchFamily="2" charset="2"/>
              <a:buChar char="ü"/>
            </a:pPr>
            <a:r>
              <a:rPr lang="en-CA" sz="3500" dirty="0"/>
              <a:t>There is seasonal pattern in this data.</a:t>
            </a:r>
          </a:p>
          <a:p>
            <a:pPr marL="388620" indent="-342900">
              <a:buFont typeface="Wingdings" panose="05000000000000000000" pitchFamily="2" charset="2"/>
              <a:buChar char="ü"/>
            </a:pPr>
            <a:r>
              <a:rPr lang="en-CA" sz="3500" dirty="0"/>
              <a:t>Residual error is between [-5,5].</a:t>
            </a:r>
          </a:p>
          <a:p>
            <a:pPr marL="45720" indent="0">
              <a:buNone/>
            </a:pPr>
            <a:r>
              <a:rPr lang="en-CA" sz="3500" b="0" i="0" dirty="0">
                <a:effectLst/>
                <a:latin typeface="-apple-system"/>
              </a:rPr>
              <a:t>Histogram</a:t>
            </a:r>
          </a:p>
          <a:p>
            <a:pPr marL="45720" indent="0">
              <a:buNone/>
            </a:pPr>
            <a:r>
              <a:rPr lang="en-CA" sz="3500" b="0" i="0" dirty="0">
                <a:effectLst/>
                <a:latin typeface="-apple-system"/>
              </a:rPr>
              <a:t>25%. 50%, 75% percentiles shows that around 50% data rows distributes densely in the range of 25th and 75th percentile. The number out of the percentile range is around one-half. Hence, the shape look left-skewed.</a:t>
            </a:r>
          </a:p>
          <a:p>
            <a:pPr marL="331470" indent="-285750">
              <a:buFont typeface="Arial" panose="020B0604020202020204" pitchFamily="34" charset="0"/>
              <a:buChar char="•"/>
            </a:pPr>
            <a:endParaRPr lang="en-CA" sz="2000" dirty="0"/>
          </a:p>
          <a:p>
            <a:endParaRPr lang="en-US" dirty="0"/>
          </a:p>
        </p:txBody>
      </p:sp>
      <p:sp>
        <p:nvSpPr>
          <p:cNvPr id="9" name="Title 8">
            <a:extLst>
              <a:ext uri="{FF2B5EF4-FFF2-40B4-BE49-F238E27FC236}">
                <a16:creationId xmlns:a16="http://schemas.microsoft.com/office/drawing/2014/main" id="{1B6C6BD0-EDC9-7C44-A414-B66D25E34B52}"/>
              </a:ext>
            </a:extLst>
          </p:cNvPr>
          <p:cNvSpPr>
            <a:spLocks noGrp="1"/>
          </p:cNvSpPr>
          <p:nvPr>
            <p:ph type="title"/>
          </p:nvPr>
        </p:nvSpPr>
        <p:spPr>
          <a:xfrm>
            <a:off x="1097280" y="421817"/>
            <a:ext cx="10058400" cy="1369074"/>
          </a:xfrm>
        </p:spPr>
        <p:txBody>
          <a:bodyPr anchor="ctr">
            <a:normAutofit/>
          </a:bodyPr>
          <a:lstStyle/>
          <a:p>
            <a:r>
              <a:rPr lang="en-US" dirty="0"/>
              <a:t>2.2 Dataset - decomposition</a:t>
            </a:r>
          </a:p>
        </p:txBody>
      </p:sp>
      <p:sp>
        <p:nvSpPr>
          <p:cNvPr id="21" name="Content Placeholder 3">
            <a:extLst>
              <a:ext uri="{FF2B5EF4-FFF2-40B4-BE49-F238E27FC236}">
                <a16:creationId xmlns:a16="http://schemas.microsoft.com/office/drawing/2014/main" id="{B8270FA5-8E45-4B1A-A923-B1A3B2FD674E}"/>
              </a:ext>
            </a:extLst>
          </p:cNvPr>
          <p:cNvSpPr txBox="1">
            <a:spLocks/>
          </p:cNvSpPr>
          <p:nvPr/>
        </p:nvSpPr>
        <p:spPr>
          <a:xfrm>
            <a:off x="1097279" y="1960342"/>
            <a:ext cx="10058400" cy="4241800"/>
          </a:xfrm>
          <a:prstGeom prst="rect">
            <a:avLst/>
          </a:prstGeom>
        </p:spPr>
        <p:txBody>
          <a:bodyPr>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spcBef>
                <a:spcPts val="0"/>
              </a:spcBef>
              <a:spcAft>
                <a:spcPts val="800"/>
              </a:spcAft>
              <a:buFont typeface="Wingdings" panose="05000000000000000000" pitchFamily="2" charset="2"/>
              <a:buChar char="v"/>
            </a:pPr>
            <a:endParaRPr lang="en-CA" sz="15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C0AF276B-CE9B-4F00-BDBD-069E1F2EA28C}"/>
              </a:ext>
            </a:extLst>
          </p:cNvPr>
          <p:cNvPicPr>
            <a:picLocks noChangeAspect="1"/>
          </p:cNvPicPr>
          <p:nvPr/>
        </p:nvPicPr>
        <p:blipFill>
          <a:blip r:embed="rId3"/>
          <a:stretch>
            <a:fillRect/>
          </a:stretch>
        </p:blipFill>
        <p:spPr>
          <a:xfrm>
            <a:off x="7897091" y="4509884"/>
            <a:ext cx="2661124" cy="1864042"/>
          </a:xfrm>
          <a:prstGeom prst="rect">
            <a:avLst/>
          </a:prstGeom>
        </p:spPr>
      </p:pic>
    </p:spTree>
    <p:extLst>
      <p:ext uri="{BB962C8B-B14F-4D97-AF65-F5344CB8AC3E}">
        <p14:creationId xmlns:p14="http://schemas.microsoft.com/office/powerpoint/2010/main" val="4245413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59CD-1242-F149-AB16-9D02E7C89131}"/>
              </a:ext>
            </a:extLst>
          </p:cNvPr>
          <p:cNvSpPr>
            <a:spLocks noGrp="1"/>
          </p:cNvSpPr>
          <p:nvPr>
            <p:ph type="title"/>
          </p:nvPr>
        </p:nvSpPr>
        <p:spPr>
          <a:xfrm>
            <a:off x="1097280" y="421817"/>
            <a:ext cx="7433656" cy="1369074"/>
          </a:xfrm>
        </p:spPr>
        <p:txBody>
          <a:bodyPr/>
          <a:lstStyle/>
          <a:p>
            <a:r>
              <a:rPr lang="en-US" dirty="0"/>
              <a:t>3. </a:t>
            </a:r>
            <a:r>
              <a:rPr lang="en-US" sz="3500" dirty="0"/>
              <a:t>Time series data analysis</a:t>
            </a:r>
          </a:p>
        </p:txBody>
      </p:sp>
      <p:sp>
        <p:nvSpPr>
          <p:cNvPr id="3" name="Content Placeholder 2">
            <a:extLst>
              <a:ext uri="{FF2B5EF4-FFF2-40B4-BE49-F238E27FC236}">
                <a16:creationId xmlns:a16="http://schemas.microsoft.com/office/drawing/2014/main" id="{79497D95-D925-3641-A715-DB7630E983B0}"/>
              </a:ext>
            </a:extLst>
          </p:cNvPr>
          <p:cNvSpPr>
            <a:spLocks noGrp="1"/>
          </p:cNvSpPr>
          <p:nvPr>
            <p:ph sz="half" idx="1"/>
          </p:nvPr>
        </p:nvSpPr>
        <p:spPr/>
        <p:txBody>
          <a:bodyPr>
            <a:normAutofit/>
          </a:bodyPr>
          <a:lstStyle/>
          <a:p>
            <a:pPr marL="560070" indent="-514350">
              <a:buFont typeface="Wingdings" panose="05000000000000000000" pitchFamily="2" charset="2"/>
              <a:buChar char="Ø"/>
            </a:pPr>
            <a:r>
              <a:rPr lang="en-US" sz="2000" dirty="0"/>
              <a:t>Moving Average</a:t>
            </a:r>
          </a:p>
          <a:p>
            <a:pPr marL="560070" indent="-514350">
              <a:buFont typeface="Wingdings" panose="05000000000000000000" pitchFamily="2" charset="2"/>
              <a:buChar char="Ø"/>
            </a:pPr>
            <a:r>
              <a:rPr lang="en-US" sz="2000" dirty="0"/>
              <a:t>Exponential Smoothing</a:t>
            </a:r>
          </a:p>
          <a:p>
            <a:pPr marL="1035558" lvl="2" indent="-514350">
              <a:buFont typeface="Arial" panose="020B0604020202020204" pitchFamily="34" charset="0"/>
              <a:buChar char="•"/>
            </a:pPr>
            <a:r>
              <a:rPr lang="en-US" sz="2000" dirty="0"/>
              <a:t>Simple (SES)</a:t>
            </a:r>
          </a:p>
          <a:p>
            <a:pPr marL="1035558" lvl="2" indent="-514350">
              <a:buFont typeface="Arial" panose="020B0604020202020204" pitchFamily="34" charset="0"/>
              <a:buChar char="•"/>
            </a:pPr>
            <a:r>
              <a:rPr lang="en-US" sz="2000" dirty="0"/>
              <a:t>Double (DES)</a:t>
            </a:r>
          </a:p>
          <a:p>
            <a:pPr marL="1035558" lvl="2" indent="-514350">
              <a:buFont typeface="Arial" panose="020B0604020202020204" pitchFamily="34" charset="0"/>
              <a:buChar char="•"/>
            </a:pPr>
            <a:r>
              <a:rPr lang="en-US" sz="2000" dirty="0"/>
              <a:t>Triple (TES)</a:t>
            </a:r>
          </a:p>
          <a:p>
            <a:pPr marL="560070" indent="-514350">
              <a:buFont typeface="Wingdings" panose="05000000000000000000" pitchFamily="2" charset="2"/>
              <a:buChar char="Ø"/>
            </a:pPr>
            <a:r>
              <a:rPr lang="en-US" sz="2000" dirty="0"/>
              <a:t>LSTM</a:t>
            </a:r>
          </a:p>
          <a:p>
            <a:pPr marL="342900" indent="-342900">
              <a:buClr>
                <a:schemeClr val="tx1">
                  <a:lumMod val="75000"/>
                  <a:lumOff val="25000"/>
                </a:schemeClr>
              </a:buClr>
              <a:buFont typeface="+mj-lt"/>
              <a:buAutoNum type="arabicPeriod"/>
            </a:pPr>
            <a:endParaRPr lang="en-US" dirty="0"/>
          </a:p>
        </p:txBody>
      </p:sp>
      <p:pic>
        <p:nvPicPr>
          <p:cNvPr id="5" name="Picture 4" descr="A picture containing text, clipart&#10;&#10;Description automatically generated">
            <a:extLst>
              <a:ext uri="{FF2B5EF4-FFF2-40B4-BE49-F238E27FC236}">
                <a16:creationId xmlns:a16="http://schemas.microsoft.com/office/drawing/2014/main" id="{DAA6A9A9-194B-48D6-B6BF-30551A47DA1B}"/>
              </a:ext>
            </a:extLst>
          </p:cNvPr>
          <p:cNvPicPr>
            <a:picLocks noChangeAspect="1"/>
          </p:cNvPicPr>
          <p:nvPr/>
        </p:nvPicPr>
        <p:blipFill>
          <a:blip r:embed="rId2"/>
          <a:stretch>
            <a:fillRect/>
          </a:stretch>
        </p:blipFill>
        <p:spPr>
          <a:xfrm rot="20982419">
            <a:off x="5347241" y="1185828"/>
            <a:ext cx="5902606" cy="1405019"/>
          </a:xfrm>
          <a:prstGeom prst="rect">
            <a:avLst/>
          </a:prstGeom>
        </p:spPr>
      </p:pic>
    </p:spTree>
    <p:extLst>
      <p:ext uri="{BB962C8B-B14F-4D97-AF65-F5344CB8AC3E}">
        <p14:creationId xmlns:p14="http://schemas.microsoft.com/office/powerpoint/2010/main" val="361037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A29614AB-8D7B-4A4F-9619-EC480BEEF77F}"/>
              </a:ext>
            </a:extLst>
          </p:cNvPr>
          <p:cNvSpPr>
            <a:spLocks noGrp="1"/>
          </p:cNvSpPr>
          <p:nvPr>
            <p:ph sz="half" idx="1"/>
          </p:nvPr>
        </p:nvSpPr>
        <p:spPr>
          <a:xfrm>
            <a:off x="1097280" y="2120900"/>
            <a:ext cx="4639736" cy="3748193"/>
          </a:xfrm>
        </p:spPr>
        <p:txBody>
          <a:bodyPr>
            <a:normAutofit/>
          </a:bodyPr>
          <a:lstStyle/>
          <a:p>
            <a:pPr marL="331470" indent="-285750">
              <a:lnSpc>
                <a:spcPct val="90000"/>
              </a:lnSpc>
              <a:buFont typeface="Wingdings" panose="05000000000000000000" pitchFamily="2" charset="2"/>
              <a:buChar char="v"/>
            </a:pPr>
            <a:r>
              <a:rPr lang="en-US" sz="1700" dirty="0"/>
              <a:t>MA is one of the simplest forecasting model known as “rolling mean” and be calculated by average data of the time series in a certain time period. It is based on the idea that future demand is similar to the recent demand we observed.</a:t>
            </a:r>
          </a:p>
          <a:p>
            <a:pPr marL="331470" indent="-285750">
              <a:lnSpc>
                <a:spcPct val="90000"/>
              </a:lnSpc>
              <a:buFont typeface="Wingdings" panose="05000000000000000000" pitchFamily="2" charset="2"/>
              <a:buChar char="v"/>
            </a:pPr>
            <a:r>
              <a:rPr lang="en-US" sz="1700" dirty="0"/>
              <a:t>In this project, the stock prices prediction is the average of the demand during the last 60 days period. </a:t>
            </a:r>
          </a:p>
          <a:p>
            <a:pPr marL="331470" indent="-285750">
              <a:lnSpc>
                <a:spcPct val="90000"/>
              </a:lnSpc>
              <a:buFont typeface="Wingdings" panose="05000000000000000000" pitchFamily="2" charset="2"/>
              <a:buChar char="v"/>
            </a:pPr>
            <a:r>
              <a:rPr lang="en-US" sz="1700" dirty="0"/>
              <a:t>The value obtained for MAE (Mean absolute error) is 1.74, MSE (Mean Square Error) is 5.66, and RMSE (Root Mean Square Error) is 2.38.</a:t>
            </a:r>
          </a:p>
          <a:p>
            <a:pPr>
              <a:lnSpc>
                <a:spcPct val="90000"/>
              </a:lnSpc>
            </a:pPr>
            <a:endParaRPr lang="en-CA" sz="1700" dirty="0"/>
          </a:p>
        </p:txBody>
      </p:sp>
      <p:pic>
        <p:nvPicPr>
          <p:cNvPr id="8" name="Picture 7">
            <a:extLst>
              <a:ext uri="{FF2B5EF4-FFF2-40B4-BE49-F238E27FC236}">
                <a16:creationId xmlns:a16="http://schemas.microsoft.com/office/drawing/2014/main" id="{9C950C96-C7BD-4808-A99C-F21258943865}"/>
              </a:ext>
            </a:extLst>
          </p:cNvPr>
          <p:cNvPicPr>
            <a:picLocks noChangeAspect="1"/>
          </p:cNvPicPr>
          <p:nvPr/>
        </p:nvPicPr>
        <p:blipFill>
          <a:blip r:embed="rId2"/>
          <a:stretch>
            <a:fillRect/>
          </a:stretch>
        </p:blipFill>
        <p:spPr>
          <a:xfrm>
            <a:off x="6515944" y="2765467"/>
            <a:ext cx="4639736" cy="2459060"/>
          </a:xfrm>
          <a:prstGeom prst="rect">
            <a:avLst/>
          </a:prstGeom>
          <a:noFill/>
        </p:spPr>
      </p:pic>
      <p:sp>
        <p:nvSpPr>
          <p:cNvPr id="2" name="Title 1">
            <a:extLst>
              <a:ext uri="{FF2B5EF4-FFF2-40B4-BE49-F238E27FC236}">
                <a16:creationId xmlns:a16="http://schemas.microsoft.com/office/drawing/2014/main" id="{6F204F3F-D196-428C-AE74-238938FD8008}"/>
              </a:ext>
            </a:extLst>
          </p:cNvPr>
          <p:cNvSpPr>
            <a:spLocks noGrp="1"/>
          </p:cNvSpPr>
          <p:nvPr>
            <p:ph type="title"/>
          </p:nvPr>
        </p:nvSpPr>
        <p:spPr>
          <a:xfrm>
            <a:off x="1097280" y="421817"/>
            <a:ext cx="10058400" cy="1369074"/>
          </a:xfrm>
        </p:spPr>
        <p:txBody>
          <a:bodyPr anchor="ctr">
            <a:normAutofit/>
          </a:bodyPr>
          <a:lstStyle/>
          <a:p>
            <a:r>
              <a:rPr lang="en-US" dirty="0"/>
              <a:t>3.1 Moving Average</a:t>
            </a:r>
          </a:p>
        </p:txBody>
      </p:sp>
    </p:spTree>
    <p:extLst>
      <p:ext uri="{BB962C8B-B14F-4D97-AF65-F5344CB8AC3E}">
        <p14:creationId xmlns:p14="http://schemas.microsoft.com/office/powerpoint/2010/main" val="390208178"/>
      </p:ext>
    </p:extLst>
  </p:cSld>
  <p:clrMapOvr>
    <a:masterClrMapping/>
  </p:clrMapOvr>
</p:sld>
</file>

<file path=ppt/theme/theme1.xml><?xml version="1.0" encoding="utf-8"?>
<a:theme xmlns:a="http://schemas.openxmlformats.org/drawingml/2006/main" name="RetrospectVTI">
  <a:themeElements>
    <a:clrScheme name="Brights">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Minimalist_Light_Sales Pitch_03_Win32_AS_v2" id="{CF4846AB-E769-4F64-85D9-28E4AEB533C2}" vid="{4425D9ED-C4EC-465B-AB7E-72A929978A02}"/>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8F4328E-77DF-41E8-952F-124AE19F1F7C}">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2FE978-FCBC-4C90-A410-B547AA7060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A7FA506-1E93-4CA4-B270-1F08FD18C36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Light sales pitch presentation</Template>
  <TotalTime>182</TotalTime>
  <Words>1301</Words>
  <Application>Microsoft Office PowerPoint</Application>
  <PresentationFormat>Widescreen</PresentationFormat>
  <Paragraphs>103</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-apple-system</vt:lpstr>
      <vt:lpstr>Arial</vt:lpstr>
      <vt:lpstr>Calibri</vt:lpstr>
      <vt:lpstr>Consolas</vt:lpstr>
      <vt:lpstr>Courier New</vt:lpstr>
      <vt:lpstr>Verdana</vt:lpstr>
      <vt:lpstr>Wingdings</vt:lpstr>
      <vt:lpstr>RetrospectVTI</vt:lpstr>
      <vt:lpstr>STOCK PRICE PREDICTION USING TIME-SERIES MODELS</vt:lpstr>
      <vt:lpstr>Contribution</vt:lpstr>
      <vt:lpstr>AGENDA</vt:lpstr>
      <vt:lpstr>1. Stock market INTROduction</vt:lpstr>
      <vt:lpstr>2.1 Time-series data introduction</vt:lpstr>
      <vt:lpstr>2.2 Dataset</vt:lpstr>
      <vt:lpstr>2.2 Dataset - decomposition</vt:lpstr>
      <vt:lpstr>3. Time series data analysis</vt:lpstr>
      <vt:lpstr>3.1 Moving Average</vt:lpstr>
      <vt:lpstr>3.2 Exponential smoothing</vt:lpstr>
      <vt:lpstr>3.2 Exponential smoothing (cont.)</vt:lpstr>
      <vt:lpstr>3.3 long-short term memory (lstm)</vt:lpstr>
      <vt:lpstr>4. Evaluation &amp; result</vt:lpstr>
      <vt:lpstr>5. Conclusion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PRICE PREDICTION USING TIME-SERIES MODELS</dc:title>
  <dc:creator>Trang Bui</dc:creator>
  <cp:lastModifiedBy>Trang Bui</cp:lastModifiedBy>
  <cp:revision>60</cp:revision>
  <dcterms:created xsi:type="dcterms:W3CDTF">2021-04-16T00:44:30Z</dcterms:created>
  <dcterms:modified xsi:type="dcterms:W3CDTF">2021-06-16T14:58:54Z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